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7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6" r:id="rId96"/>
    <p:sldId id="357" r:id="rId97"/>
    <p:sldId id="355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396" r:id="rId137"/>
    <p:sldId id="397" r:id="rId138"/>
    <p:sldId id="398" r:id="rId139"/>
    <p:sldId id="399" r:id="rId140"/>
    <p:sldId id="400" r:id="rId141"/>
    <p:sldId id="401" r:id="rId142"/>
    <p:sldId id="402" r:id="rId143"/>
    <p:sldId id="269" r:id="rId144"/>
    <p:sldId id="270" r:id="rId145"/>
    <p:sldId id="271" r:id="rId146"/>
    <p:sldId id="272" r:id="rId1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8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677E-545C-6B72-F57F-03DC8D209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E21A3-0EB6-9BE8-D89F-A47D90AA3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9B56-4AB6-E5F7-F3B4-DFED71C0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3FB1-0001-3CA8-8A6F-1C477F99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3F2E9-54B2-647C-2E05-957637FF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59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313C-2F74-C019-1208-3397A1E2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094A0-1459-131F-8762-D394600BE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0C12D-FA72-25FF-523E-7E47C1B6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42DB-206E-D482-EEC4-E83B918B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F4F8-4F00-B9EB-4FE8-EB8184C7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894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6FC1C-BC9C-2707-5287-53F5FC862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0EE23-208D-348F-1080-769C9F3B0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EB4D-24D4-64F7-17AD-DF4B2B82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CA6E-3363-2185-2378-25298FA2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C606A-43A8-F6D8-C91F-84C07E2E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20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AFF4-BF59-4DA9-AC73-68BEE44B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0320-AD2E-3F03-315F-0AA60903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4507-9391-ADA4-69EC-DAE31BBF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CA89C-BD56-2158-2898-DF550C2F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A231A-C12C-E0CE-BA9B-C212210A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40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5CA1-C149-B867-E6F3-BE394AC0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F6795-FAF0-C1CF-8848-75C802B62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E1679-1795-0B7F-F145-DC691B9C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F07D-5D59-733A-AFF8-CCA32938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1FC0-89A7-72FD-E292-4069BC5D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C56F-2E3E-EBD8-E1C5-550422F2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9E6FE-4736-01A2-3A19-0AB77C01F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0275E-FED1-9635-E08D-B9DDA6D74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77466-070F-1C19-4273-AF59BDE9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40C33-1CF0-655C-B1C6-E87910E2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D68AA-D568-9B10-2EC1-FD9106B5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24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1AF6-7630-6F7D-ABAA-942887C3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9259E-D87B-9A3B-B5D1-917931F6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74C44-5505-BB85-4BA4-8C2954220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5A779-1F7F-1471-ECB9-72FD49B61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0E525-0A16-A689-0404-94C11886A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D84AB-DEC5-8135-AF1C-A212531E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1E7A01-F03C-47C9-EC3F-933679CA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E37C8-D87D-8862-BB32-6F6AE066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2A42-DDB8-B39E-4769-22A1B52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9FC45-1687-5F0A-63D7-93F293B2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01150-E1D6-D056-1189-A94A7020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79773-D005-DAF2-F809-44C546E1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92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91DF3-2CE5-21A5-C802-2031312C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6655A-B896-B7A4-C6C2-8EEC15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B6B56-07BB-C389-3A97-4F364EAC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27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A903-8B52-9E62-7AC5-C939D9AF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C003-765F-399E-96F8-ED1137E3F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467B6-8305-CD6E-6AB2-28A2EC592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1946E-B50F-F3F2-123A-A621F403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D39EA-9CA0-123F-ADC7-C2E7D5E1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2D6DE-7D3E-621F-5B64-3C0C0CD9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88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2726-CF64-6BEE-2E51-29D2C3AC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1CB3D-6DE3-050D-ED45-3F67D616F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3A080-00C4-22A2-92E3-FA859D465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26817-A369-6E46-5907-2C2FF91BF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73D8-C24B-940C-C154-F3849C6F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10250-F8BE-A494-5C11-49F2D802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91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7B8EB-17C1-522C-FE61-D4D0E6ED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3B656-56B2-0B1B-43DC-5B38F3FB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212C4-4D5D-9B68-7303-9A64CCA98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0B43D-D9B9-4860-7D07-EC89BEC3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F1ED7-F99A-E03E-C75A-D5C6F65E0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07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sort=created_at&amp;order=desc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author_id=3&amp;status=published" TargetMode="Externa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laravelapi.test/api/v1/posts/1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770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 üçün URL və Adlandırma Qaydaları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1) URL-lərdə kiçik hərflər və snake_case (user_profile) və ya kebab-case (user-profile) istifadə edin. </a:t>
            </a:r>
          </a:p>
          <a:p>
            <a:endParaRPr lang="az-Latn-AZ" sz="1400"/>
          </a:p>
          <a:p>
            <a:r>
              <a:rPr lang="az-Latn-AZ" sz="1400"/>
              <a:t>Çünki: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Kodun oxunaqlılığını artırır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Səhvlərin qarşısını alır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Bütün API boyunca eyni üslub istifadə edildikdə idarəsi daha asan olur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2) </a:t>
            </a:r>
            <a:r>
              <a:rPr lang="en-US" sz="1400"/>
              <a:t>URL-lərdə feil (verb) istifadə etməyin</a:t>
            </a:r>
            <a:r>
              <a:rPr lang="az-Latn-AZ" sz="1400"/>
              <a:t>. Məsələn:</a:t>
            </a:r>
          </a:p>
          <a:p>
            <a:pPr>
              <a:lnSpc>
                <a:spcPct val="150000"/>
              </a:lnSpc>
            </a:pPr>
            <a:r>
              <a:rPr lang="az-Latn-AZ" sz="1400"/>
              <a:t>❌ /api/getUser</a:t>
            </a:r>
          </a:p>
          <a:p>
            <a:pPr>
              <a:lnSpc>
                <a:spcPct val="150000"/>
              </a:lnSpc>
            </a:pPr>
            <a:r>
              <a:rPr lang="az-Latn-AZ" sz="1400"/>
              <a:t>✅ /api/users/{id}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3) Həmişə cəm (plural) isimlərdən istifadə edin. </a:t>
            </a:r>
            <a:r>
              <a:rPr lang="en-US" sz="1400"/>
              <a:t>Məsələn:</a:t>
            </a:r>
            <a:br>
              <a:rPr lang="az-Latn-AZ" sz="1400"/>
            </a:br>
            <a:r>
              <a:rPr lang="fi-FI" sz="1400"/>
              <a:t>❌ /api/user/1</a:t>
            </a:r>
            <a:endParaRPr lang="az-Latn-AZ" sz="1400"/>
          </a:p>
          <a:p>
            <a:pPr>
              <a:lnSpc>
                <a:spcPct val="150000"/>
              </a:lnSpc>
            </a:pPr>
            <a:r>
              <a:rPr lang="fi-FI" sz="1400"/>
              <a:t>✅ /api/users/1</a:t>
            </a:r>
          </a:p>
          <a:p>
            <a:pPr>
              <a:lnSpc>
                <a:spcPct val="150000"/>
              </a:lnSpc>
            </a:pPr>
            <a:br>
              <a:rPr lang="az-Latn-AZ" sz="1400"/>
            </a:br>
            <a:r>
              <a:rPr lang="en-US" sz="1400"/>
              <a:t>4) Aydın yollar yaradın. Məsələn:</a:t>
            </a:r>
            <a:br>
              <a:rPr lang="en-US" sz="1400"/>
            </a:br>
            <a:r>
              <a:rPr lang="en-US" sz="1400" b="1"/>
              <a:t>/api/users/{id}/posts </a:t>
            </a:r>
            <a:r>
              <a:rPr lang="en-US" sz="1400"/>
              <a:t>	         → bu URL göstərir ki, müəyyən istifadəçinin postlarıdır</a:t>
            </a:r>
          </a:p>
          <a:p>
            <a:pPr>
              <a:lnSpc>
                <a:spcPct val="150000"/>
              </a:lnSpc>
            </a:pPr>
            <a:r>
              <a:rPr lang="en-US" sz="1400" b="1"/>
              <a:t>/api/posts/{id}/comments  </a:t>
            </a:r>
            <a:r>
              <a:rPr lang="en-US" sz="1400"/>
              <a:t>→ bu URL göstərir ki, müəyyən postun şərhləridir</a:t>
            </a:r>
            <a:br>
              <a:rPr lang="en-US" sz="1400"/>
            </a:br>
            <a:endParaRPr lang="ru-RU" sz="14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6B2127-FACC-F275-B901-63C4F3EC4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12" y="2100992"/>
            <a:ext cx="4944308" cy="4655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442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Sorting (Sıralama)</a:t>
            </a:r>
            <a:endParaRPr lang="az-Latn-AZ"/>
          </a:p>
          <a:p>
            <a:endParaRPr lang="az-Latn-AZ"/>
          </a:p>
          <a:p>
            <a:r>
              <a:rPr lang="en-US"/>
              <a:t>Məlumatın hansı qaydada gələcəyini client özü seçsi</a:t>
            </a:r>
            <a:r>
              <a:rPr lang="az-Latn-AZ"/>
              <a:t>r</a:t>
            </a:r>
            <a:r>
              <a:rPr lang="en-US"/>
              <a:t>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http://api/posts?sort=created_at&amp;order=desc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sort=created_at </a:t>
            </a:r>
            <a:r>
              <a:rPr lang="az-Latn-AZ"/>
              <a:t>→ yaradılma tarixinə görə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order=desc </a:t>
            </a:r>
            <a:r>
              <a:rPr lang="az-Latn-AZ"/>
              <a:t>→ yenidən köhnəyə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133A-FA8C-B5F2-608F-FC992D7A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0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439E5-6600-57B7-DEE1-7B03E7FC1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505"/>
            <a:ext cx="4991533" cy="5715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5E8ADD-D974-8366-FFC5-C1B3BB6C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16" y="0"/>
            <a:ext cx="668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775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4258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185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5712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7854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3748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3884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7362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1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Filtering (Filtrləmə)</a:t>
            </a:r>
            <a:endParaRPr lang="az-Latn-AZ"/>
          </a:p>
          <a:p>
            <a:endParaRPr lang="az-Latn-AZ"/>
          </a:p>
          <a:p>
            <a:r>
              <a:rPr lang="en-US"/>
              <a:t>Lazımsız məlumatları yox, dəqiq axtarılanları almaq.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http://api/posts?author_id=3&amp;status=published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author_id=3 </a:t>
            </a:r>
            <a:r>
              <a:rPr lang="az-Latn-AZ"/>
              <a:t>→ müəllifi 3 olan postlar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status=published </a:t>
            </a:r>
            <a:r>
              <a:rPr lang="az-Latn-AZ"/>
              <a:t>→ yalnız yayımlanmışlar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DBF80-3F6D-9EBE-17CA-5B313C0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1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3429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6673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5702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1047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6658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3582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8166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4758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3341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234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installer-ini sistem üzrə qlobal olaraq quraşdırır və </a:t>
            </a:r>
            <a:r>
              <a:rPr lang="en-US" b="1">
                <a:solidFill>
                  <a:srgbClr val="FF0000"/>
                </a:solidFill>
              </a:rPr>
              <a:t>laravel new project_adı </a:t>
            </a:r>
            <a:r>
              <a:rPr lang="en-US"/>
              <a:t>əmri ilə istənilən yerdən yeni Laravel layihəsi yaratmağa imkan verir.</a:t>
            </a:r>
            <a:endParaRPr lang="az-Latn-AZ"/>
          </a:p>
          <a:p>
            <a:endParaRPr lang="az-Latn-AZ"/>
          </a:p>
          <a:p>
            <a:r>
              <a:rPr lang="az-Latn-AZ"/>
              <a:t>Bu addımları </a:t>
            </a:r>
            <a:r>
              <a:rPr lang="az-Latn-AZ" b="1"/>
              <a:t>Laragon</a:t>
            </a:r>
            <a:r>
              <a:rPr lang="az-Latn-AZ"/>
              <a:t> qovluğunda yerləşən </a:t>
            </a:r>
            <a:r>
              <a:rPr lang="en-US" b="1"/>
              <a:t>www</a:t>
            </a:r>
            <a:r>
              <a:rPr lang="en-US"/>
              <a:t> </a:t>
            </a:r>
            <a:r>
              <a:rPr lang="az-Latn-AZ"/>
              <a:t>adlı qovluğun içində edirik.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0E74B-42BE-7BB4-10F1-30A6F28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82" y="2632641"/>
            <a:ext cx="6873836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34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8073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7093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1089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113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8866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1568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1834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9219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7061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131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APİ yazacağıqsa onda </a:t>
            </a:r>
            <a:r>
              <a:rPr lang="az-Latn-AZ" b="1"/>
              <a:t>none</a:t>
            </a:r>
            <a:r>
              <a:rPr lang="az-Latn-AZ"/>
              <a:t> seçərək dəvam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EF3A-9C61-1B42-7191-8F8A950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45" y="1741023"/>
            <a:ext cx="5646909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7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3092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7425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290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4460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4166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9189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9738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168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2865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15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seçimdə </a:t>
            </a:r>
            <a:r>
              <a:rPr lang="en-US" b="1"/>
              <a:t>Pest</a:t>
            </a:r>
            <a:r>
              <a:rPr lang="en-US"/>
              <a:t> test framework-u seçilir, yəni Laravel layihəsində testləri </a:t>
            </a:r>
            <a:r>
              <a:rPr lang="en-US" b="1"/>
              <a:t>daha sadə, oxunaqlı və qısa sintaksis</a:t>
            </a:r>
            <a:r>
              <a:rPr lang="en-US"/>
              <a:t>lə yazmaq üçün Pest istifadə olunacaq.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C0EAB-C26E-CD13-8C51-1E422F14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893437"/>
            <a:ext cx="5685013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0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4160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3663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936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4632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9571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6092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97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Git repo yaratmırıq sonrada istəsəniz əlavə edərsiz.</a:t>
            </a:r>
          </a:p>
          <a:p>
            <a:endParaRPr lang="az-Latn-AZ"/>
          </a:p>
          <a:p>
            <a:r>
              <a:rPr lang="az-Latn-AZ"/>
              <a:t>NO dedikdən sonra uzun bir müddət gözləmək lazımdır ki, tətbiq yüklənsin.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24487-0128-DB0E-BF28-2A32E30B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4" y="1535266"/>
            <a:ext cx="5898391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mən MySQL seçirəm verilənlər bazası platformu olaraq. Ancaq sonradan istəsəniz bunu dəyişmək mümkündür. Yəni çoxda vacib bir hissə deyil bura.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7B1A3-6EB6-B614-99DC-AF24BEE3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75" y="849406"/>
            <a:ext cx="8649450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1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 yaradıldıqdan sonra onu VScode ilə açırıq.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3ECBC-1F7D-0E36-E18F-A7A044BF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34" y="1158043"/>
            <a:ext cx="7277731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79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İlkin görüntü belə olacaqdır.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896F8-2365-DC83-67A3-FB336D53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25" y="651269"/>
            <a:ext cx="2415749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3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əmrlə tətbiqi ayağa qaldırırıq.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1609F-5F9B-6379-2A49-7B0394EA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54" y="2506900"/>
            <a:ext cx="4976291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2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API-də Request və Response Formatı</a:t>
            </a:r>
            <a:r>
              <a:rPr lang="az-Latn-AZ" sz="1400"/>
              <a:t>:</a:t>
            </a:r>
            <a:br>
              <a:rPr lang="az-Latn-AZ" sz="1400"/>
            </a:b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/>
              <a:t>Bütün request (sorğu) və response (cavab) məlumatlarını JSON formatında göndərin və qəbul edin. JSON formatı həm oxunaqlıdır, həm də bütün proqramlaşdırma dilləri tərəfindən dəstəklənir.</a:t>
            </a:r>
            <a:br>
              <a:rPr lang="az-Latn-AZ" sz="1400"/>
            </a:br>
            <a:endParaRPr lang="az-Latn-AZ" sz="1400"/>
          </a:p>
          <a:p>
            <a:r>
              <a:rPr lang="en-US" sz="1400"/>
              <a:t>Məsələn: Request (POST)</a:t>
            </a: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r>
              <a:rPr lang="en-US" sz="1400"/>
              <a:t>Məsələn: Response (GET)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API istifadəçiyə səhv baş verdikdə də aydın məlumatlar verməlidir.</a:t>
            </a:r>
            <a:r>
              <a:rPr lang="az-Latn-AZ" sz="1400"/>
              <a:t>  Məsələn: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B0186-BFB2-0782-9B6B-BE0A2EF1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430"/>
            <a:ext cx="2194560" cy="1109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5B715-979D-C04F-7DB2-626F97F4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93101"/>
            <a:ext cx="2194560" cy="1323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2B6B0-B176-FA2E-0473-A474E3E3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0052"/>
            <a:ext cx="2194560" cy="12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1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Tətbiqin ilkin təsviri belədir.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55341-960E-A83E-23CB-3BEEF636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980"/>
            <a:ext cx="12192000" cy="60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 işlədikcə yavaş-yavaş gitə yükləyəcəm. Sizdə belə edə bilərsiniz.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757F3-590F-E291-A676-F4814CBB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14" y="1294918"/>
            <a:ext cx="5380186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8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 </a:t>
            </a:r>
            <a:r>
              <a:rPr lang="az-Latn-AZ"/>
              <a:t>–dəki ilk sadəc APİ routumuzu yazırıq.</a:t>
            </a:r>
          </a:p>
          <a:p>
            <a:endParaRPr lang="az-Latn-AZ"/>
          </a:p>
          <a:p>
            <a:r>
              <a:rPr lang="az-Latn-AZ"/>
              <a:t>Bu route bizə sadə JSON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EAC97-04C1-44D8-7E2F-6C23FC34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73" y="0"/>
            <a:ext cx="6840527" cy="5403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A96A-13D6-5992-1D4D-457E75F3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829"/>
            <a:ext cx="3688400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tətbiqinin daxilində </a:t>
            </a:r>
            <a:r>
              <a:rPr lang="en-US" b="1"/>
              <a:t>interaktiv PHP konsolu açır</a:t>
            </a:r>
            <a:r>
              <a:rPr lang="en-US"/>
              <a:t> və model, database, helper və digər Laravel funksiyalarını </a:t>
            </a:r>
            <a:r>
              <a:rPr lang="en-US" b="1"/>
              <a:t>birbaşa test etmək</a:t>
            </a:r>
            <a:r>
              <a:rPr lang="en-US"/>
              <a:t> üçün istifadə olunur.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Burada </a:t>
            </a:r>
            <a:r>
              <a:rPr lang="az-Latn-AZ"/>
              <a:t>istənilən php vs Laravel əmrlərini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9DBBB-C110-FC13-A273-9EBCB5CA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50"/>
            <a:ext cx="6721422" cy="160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4048B-9EB5-6370-408D-86FD5B73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6066046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Ən çox istifadə olunma məqsədlərindən biri isə DB-sə müraciət etmək üçündür. </a:t>
            </a:r>
          </a:p>
          <a:p>
            <a:endParaRPr lang="az-Latn-AZ"/>
          </a:p>
          <a:p>
            <a:r>
              <a:rPr lang="az-Latn-AZ"/>
              <a:t>Məsələn User::all() yazdıqda bu klasın hansı modelin aliası olduğunu öyrənirik. Ancaq həmdə xəta aldıq çünki hal-hazırda bir DB yoxdur və cədvəlləri migrate etməmişik.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DB yaradaq.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3E46B-F624-7DEB-27DC-3BAFD1A1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329"/>
            <a:ext cx="11370025" cy="13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28BA8-D4B2-7D70-934D-9A89552C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" y="3481836"/>
            <a:ext cx="8219965" cy="3305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029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.env </a:t>
            </a:r>
            <a:r>
              <a:rPr lang="az-Latn-AZ"/>
              <a:t> faylında DB adı default olaraq qeyd edilibdir. </a:t>
            </a:r>
          </a:p>
          <a:p>
            <a:endParaRPr lang="az-Latn-AZ"/>
          </a:p>
          <a:p>
            <a:r>
              <a:rPr lang="az-Latn-AZ"/>
              <a:t>İstəsəniz dəyişdirə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A6002-29D1-315A-1143-423CAAB9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49" y="0"/>
            <a:ext cx="5287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6112A-A248-7C49-0429-052B27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1935350"/>
            <a:ext cx="1207874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DB –z</a:t>
            </a:r>
            <a:r>
              <a:rPr lang="az-Latn-AZ"/>
              <a:t>ə yeni bir User əlavə edə</a:t>
            </a:r>
            <a:r>
              <a:rPr lang="en-US"/>
              <a:t> </a:t>
            </a:r>
            <a:r>
              <a:rPr lang="az-Latn-AZ"/>
              <a:t>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C3B63-4014-D487-701A-772B8A5A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60" y="1348263"/>
            <a:ext cx="5768840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92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mövcud istifadəçini Update edə bilərik və.s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AACE0-F481-5BFD-CA91-D8E27CFE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6" y="1554020"/>
            <a:ext cx="558594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81365-35D5-7C3D-20E0-5FBE7386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687679"/>
            <a:ext cx="12154953" cy="3482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490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</a:t>
            </a:r>
            <a:r>
              <a:rPr lang="en-US" sz="1400"/>
              <a:t>əzəkli mötərizə </a:t>
            </a:r>
            <a:r>
              <a:rPr lang="en-US" sz="1400" b="1">
                <a:solidFill>
                  <a:srgbClr val="FF0000"/>
                </a:solidFill>
              </a:rPr>
              <a:t>{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}</a:t>
            </a:r>
            <a:r>
              <a:rPr lang="en-US" sz="1400"/>
              <a:t> və kvadrat mötərizə </a:t>
            </a:r>
            <a:r>
              <a:rPr lang="en-US" sz="1400" b="1">
                <a:solidFill>
                  <a:srgbClr val="FF0000"/>
                </a:solidFill>
              </a:rPr>
              <a:t>[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]</a:t>
            </a:r>
            <a:r>
              <a:rPr lang="en-US" sz="1400"/>
              <a:t> arasındakı fərq</a:t>
            </a:r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{} obyekt (object)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Obyekt açar–dəyər (key–value) cütləri saxlayır.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açar string olmalıdır və dəyər string, number, boolean, array və ya başqa bir obyekt ola bilər.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[] massiv (array)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Massivdə sıralı dəyərlər olur, açar yoxdur.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Dəyərlər istənilən JSON tipində ola bilər: obyekt, string, number, boolean və s.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5654E-7BA2-EDB1-977F-62182BE1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552"/>
            <a:ext cx="2309060" cy="109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CEEBD-A9C6-2523-1599-EF3F9E75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4683"/>
            <a:ext cx="1684166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0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Postman </a:t>
            </a:r>
            <a:r>
              <a:rPr lang="az-Latn-AZ"/>
              <a:t>proqramını quraşdırın və apilərin işləyib işləmədiyini test edin. </a:t>
            </a:r>
          </a:p>
          <a:p>
            <a:endParaRPr lang="az-Latn-AZ"/>
          </a:p>
          <a:p>
            <a:r>
              <a:rPr lang="az-Latn-AZ"/>
              <a:t>Header başlıqlarını yazmağı unutmayın.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184DA-E78F-0487-875B-E80DEACA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022"/>
            <a:ext cx="12192000" cy="56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9B77D-5FD4-DE32-182A-00CC5982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25" y="87340"/>
            <a:ext cx="9571549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09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AB6F8-57A0-AE9D-E013-FEF46222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472" y="148305"/>
            <a:ext cx="3635055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0B314-2ABC-7A20-1BAB-DDC9C84F8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3" y="1367611"/>
            <a:ext cx="9838273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9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EF828-66C2-0DE1-43CA-F42DBDD8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066595"/>
            <a:ext cx="10737510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5F36-CECD-156E-70C6-9EB46FF3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54"/>
            <a:ext cx="12192000" cy="58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kontrolleri silirik...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9BF18-AC1D-8851-15B9-DE72B910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09" y="68289"/>
            <a:ext cx="4640982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2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eyni kontrolleri təkrar ancaq </a:t>
            </a: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flaqını əlavə edərək yaradırıq.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əlavə edildikdə controller yalnız API üçün uyğun metodlarla (</a:t>
            </a:r>
            <a:r>
              <a:rPr lang="az-Latn-AZ" b="1"/>
              <a:t>index, store, show, update, destroy</a:t>
            </a:r>
            <a:r>
              <a:rPr lang="az-Latn-AZ"/>
              <a:t>) yaradılır və </a:t>
            </a:r>
            <a:r>
              <a:rPr lang="az-Latn-AZ" b="1"/>
              <a:t>create / edit</a:t>
            </a:r>
            <a:r>
              <a:rPr lang="az-Latn-AZ"/>
              <a:t> kimi view-ə aid metodlar daxil edilmir. Bu, controller-i daha təmiz, məqsədyönlü və RESTful API standartlarına uyğun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4F443-5AD2-E99A-C75E-6D2D461D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46" y="2743140"/>
            <a:ext cx="7933107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6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1DB0E-1EFB-A2C5-3752-BAB6D6C5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08" y="106392"/>
            <a:ext cx="604318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Route-lar isə aşağıdakı kimi çağrılır: </a:t>
            </a:r>
            <a:r>
              <a:rPr lang="az-Latn-AZ" b="1">
                <a:solidFill>
                  <a:srgbClr val="FF0000"/>
                </a:solidFill>
              </a:rPr>
              <a:t>apiResource</a:t>
            </a:r>
            <a:r>
              <a:rPr lang="az-Latn-AZ"/>
              <a:t> yazılaraq. 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210ED-9A60-401F-EF19-7F2016DC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617"/>
            <a:ext cx="12192000" cy="59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API Versioning (Versiyalaşdırma) – Niyə lazımdır?</a:t>
            </a:r>
          </a:p>
          <a:p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API zamanla inkişaf edir: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yeni sahələr əlavə olunur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mövcud struktur dəyişir</a:t>
            </a:r>
          </a:p>
          <a:p>
            <a:endParaRPr lang="en-US" sz="1600"/>
          </a:p>
          <a:p>
            <a:r>
              <a:rPr lang="az-Latn-AZ" sz="1600"/>
              <a:t>B</a:t>
            </a:r>
            <a:r>
              <a:rPr lang="en-US" sz="1600"/>
              <a:t>əzən geriyə uyğun olmayan (breaking change) dəyişikliklər edilir</a:t>
            </a:r>
          </a:p>
          <a:p>
            <a:endParaRPr lang="en-US" sz="1600"/>
          </a:p>
          <a:p>
            <a:r>
              <a:rPr lang="en-US" sz="1600"/>
              <a:t>Versioning-in məqsədi köhnə müştərilərin (clients) işləməyə davam etməsini təmin etməkdir. Yəni API dəyişsə belə, əvvəlki istifadəçilər problem yaşamır. Bu yanaşma backward compatibility qorumaq üçün vacibdir.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Ən sadə və aydın üsul versiyanı URL daxilində göstərməkdir: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Strategiya (Best Practice)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Keçid dövründə bir neçə versiyanı paralel dəstəkləyin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Köhnə versiyanı dərhal silməyin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API istifadəçilərinə əvvəlcədən məlumat verin (deprecate)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Müəyyən müddətdən sonra köhnə versiyanı mərhələli şəkildə bağlayın</a:t>
            </a:r>
          </a:p>
          <a:p>
            <a:endParaRPr lang="en-US" sz="1600"/>
          </a:p>
          <a:p>
            <a:r>
              <a:rPr lang="en-US" sz="1600"/>
              <a:t>Məsələn: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v1 → köhnə, stabil, lakin yeni funksiyalar yoxdur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v2 → yeni struktur və imkanlar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8506-70AE-08DD-E1F3-56C18B41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0" y="2969882"/>
            <a:ext cx="4338320" cy="388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EBD0C-8884-9427-F94D-9086C856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261"/>
            <a:ext cx="1044030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45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APİ</a:t>
            </a:r>
            <a:r>
              <a:rPr lang="az-Latn-AZ"/>
              <a:t> versiyasını ifadə edən </a:t>
            </a:r>
            <a:r>
              <a:rPr lang="az-Latn-AZ" b="1">
                <a:solidFill>
                  <a:srgbClr val="0070C0"/>
                </a:solidFill>
              </a:rPr>
              <a:t>v1</a:t>
            </a:r>
            <a:r>
              <a:rPr lang="az-Latn-AZ"/>
              <a:t> endpointini route –a əlavə etmək üçün </a:t>
            </a:r>
            <a:r>
              <a:rPr lang="az-Latn-AZ" b="1">
                <a:solidFill>
                  <a:srgbClr val="FF0000"/>
                </a:solidFill>
              </a:rPr>
              <a:t>prefix() </a:t>
            </a:r>
            <a:r>
              <a:rPr lang="az-Latn-AZ"/>
              <a:t>metodundan istifadə edə bilərik.</a:t>
            </a:r>
          </a:p>
          <a:p>
            <a:endParaRPr lang="az-Latn-AZ"/>
          </a:p>
          <a:p>
            <a:r>
              <a:rPr lang="en-US" b="1"/>
              <a:t>prefix('v1') </a:t>
            </a:r>
            <a:r>
              <a:rPr lang="en-US"/>
              <a:t>istifadə etməklə API-nin versiyasını URL-də açıq şəkildə göstəririk və gələcəkdə dəyişikliklər edərkən köhnə müştərilərin işləməsini pozmuruq.</a:t>
            </a:r>
            <a:endParaRPr lang="az-Latn-AZ"/>
          </a:p>
          <a:p>
            <a:endParaRPr lang="en-US"/>
          </a:p>
          <a:p>
            <a:r>
              <a:rPr lang="en-US"/>
              <a:t>API versiyalaşdırması geri uyğunluğu (backward compatibility) qorumağa, yeni funksiyaları təhlükəsiz əlavə etməyə imkan verir.</a:t>
            </a:r>
            <a:endParaRPr lang="az-Latn-AZ"/>
          </a:p>
          <a:p>
            <a:endParaRPr lang="en-US"/>
          </a:p>
          <a:p>
            <a:r>
              <a:rPr lang="en-US"/>
              <a:t>Bu yanaşma bir neçə API versiyasını eyni anda idarə etməyi asanlaşdırır və routing-i daha səliqəli saxlayır.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32F4-D14B-0AF7-4CAA-824E1B0D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633"/>
            <a:ext cx="9855200" cy="42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3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Kontrolleri yenə silirik.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CDB2E-B9C1-3E9F-9D5A-9DC71138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2" y="110202"/>
            <a:ext cx="4336156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431925" algn="l"/>
              </a:tabLst>
            </a:pPr>
            <a:r>
              <a:rPr lang="az-Latn-AZ"/>
              <a:t>Kontrollerləri </a:t>
            </a:r>
            <a:r>
              <a:rPr lang="az-Latn-AZ" b="1">
                <a:solidFill>
                  <a:srgbClr val="FF0000"/>
                </a:solidFill>
              </a:rPr>
              <a:t>Api/V1/PostController </a:t>
            </a:r>
            <a:r>
              <a:rPr lang="az-Latn-AZ"/>
              <a:t>kimi yaratmaq daha düzgündür, çünki controller-ləri versiyalara görə fiziki olaraq ayırır və layihəni daha səliqəli saxlayır.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5DDA5-CF6A-76F8-1213-5BC3837B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20" y="1214761"/>
            <a:ext cx="8615680" cy="56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7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78B4E-311C-7BD9-6E0E-1B1C8FA9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11" y="567442"/>
            <a:ext cx="7811177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birdən çox eyni adda controller yaradacağıqsa onda ALİAS ilə onları ayırd edə bilərik. </a:t>
            </a:r>
          </a:p>
          <a:p>
            <a:endParaRPr lang="az-Latn-AZ"/>
          </a:p>
          <a:p>
            <a:r>
              <a:rPr lang="en-US"/>
              <a:t>Burada as V1PostController və as V2PostController alias olaraq istifadə olunur ki, eyni adda olan controller-lər bir-biri ilə toqquşmasın.</a:t>
            </a:r>
            <a:endParaRPr lang="az-Latn-AZ"/>
          </a:p>
          <a:p>
            <a:endParaRPr lang="en-US"/>
          </a:p>
          <a:p>
            <a:r>
              <a:rPr lang="en-US"/>
              <a:t>Hər iki controller-in adı PostController olduğu üçün alias vasitəsilə hansının V1, hansının V2 versiyası olduğu aydın göstərilir.</a:t>
            </a:r>
            <a:endParaRPr lang="az-Latn-AZ"/>
          </a:p>
          <a:p>
            <a:endParaRPr lang="en-US"/>
          </a:p>
          <a:p>
            <a:r>
              <a:rPr lang="en-US"/>
              <a:t>Bu yanaşma kodun oxunaqlığını artırır və API versiyalarını eyni faylda təhlükəsiz idarə etməyə imkan verir.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QEYD</a:t>
            </a:r>
            <a:r>
              <a:rPr lang="en-US"/>
              <a:t>: ikinci prefix() </a:t>
            </a:r>
            <a:r>
              <a:rPr lang="az-Latn-AZ"/>
              <a:t> -də v1 yazmışam yanlışlıqla.</a:t>
            </a:r>
          </a:p>
          <a:p>
            <a:r>
              <a:rPr lang="az-Latn-AZ"/>
              <a:t>V2 olmalıdır.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FA414-06E6-D684-4805-00A4D188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51" y="2585323"/>
            <a:ext cx="6688949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5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BD5A2-3D56-6038-6CA6-9013D676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830355"/>
            <a:ext cx="1127857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8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C7791-BC3A-CE78-C889-5CB8D82A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7550"/>
            <a:ext cx="12192000" cy="23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93DE3-1415-37EB-6AB1-7256996F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669"/>
            <a:ext cx="12192000" cy="23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4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</a:t>
            </a:r>
            <a:r>
              <a:rPr lang="az-Latn-AZ" b="1"/>
              <a:t>V2</a:t>
            </a:r>
            <a:r>
              <a:rPr lang="az-Latn-AZ"/>
              <a:t> ilə əlaqəli hər şeyi pozun və </a:t>
            </a:r>
            <a:r>
              <a:rPr lang="az-Latn-AZ" b="1"/>
              <a:t>V1</a:t>
            </a:r>
            <a:r>
              <a:rPr lang="az-Latn-AZ"/>
              <a:t> ilə dəvam edək.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4E80F-1D59-4538-E15E-D998EEE4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05" y="1020871"/>
            <a:ext cx="796359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4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NOT</a:t>
            </a:r>
            <a:r>
              <a:rPr lang="en-US" sz="1400"/>
              <a:t>: </a:t>
            </a:r>
            <a:r>
              <a:rPr lang="en-US" sz="1400">
                <a:hlinkClick r:id="rId2"/>
              </a:rPr>
              <a:t>http://laravelapi.test/api/v1/posts/1</a:t>
            </a:r>
            <a:r>
              <a:rPr lang="en-US" sz="1400"/>
              <a:t>     Burada </a:t>
            </a:r>
            <a:r>
              <a:rPr lang="az-Latn-AZ" sz="1400"/>
              <a:t>ən sonda yazılan 1 ədədi şərtidir. 2 ədədinidə yazsaq eyni nəticə görəcəyik. Sadəcə şərti olaraq yazmışıq ki, </a:t>
            </a:r>
            <a:r>
              <a:rPr lang="en-US" sz="1400"/>
              <a:t>show </a:t>
            </a:r>
            <a:r>
              <a:rPr lang="az-Latn-AZ" sz="1400"/>
              <a:t>metodu çağrılsın.</a:t>
            </a:r>
          </a:p>
          <a:p>
            <a:endParaRPr lang="az-Latn-AZ" sz="1400"/>
          </a:p>
          <a:p>
            <a:r>
              <a:rPr lang="en-US" sz="1400"/>
              <a:t>Bu struktur API cavabını standart və oxunaqlı formada təqdim etmək üçündür. message sahəsi əməliyyatın nəticəsi haqqında qısa məlumat verir, data isə əsas resurs məlumatlarını daşıyır. Bu yanaşma frontend və digər client-lərin cavabı asan və sabit şəkildə emal etməsinə imkan yaradır. Eyni formatın bütün endpoint-lərdə istifadəsi API-ni peşəkar və proqnozlaşdırıla bilən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470EF-3FD6-20FC-080A-3256FB4A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31" y="1536465"/>
            <a:ext cx="11057578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63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</a:t>
            </a:r>
            <a:r>
              <a:rPr lang="en-US" b="1"/>
              <a:t>status code, headers, cookie </a:t>
            </a:r>
            <a:r>
              <a:rPr lang="en-US"/>
              <a:t>kimi məlumatları idarə etmək istəyiriksə onda </a:t>
            </a:r>
            <a:r>
              <a:rPr lang="en-US" b="1"/>
              <a:t>json() </a:t>
            </a:r>
            <a:r>
              <a:rPr lang="en-US"/>
              <a:t>metodundan istifadə etməliyik.</a:t>
            </a:r>
            <a:endParaRPr lang="az-Latn-AZ"/>
          </a:p>
          <a:p>
            <a:endParaRPr lang="az-Latn-AZ"/>
          </a:p>
          <a:p>
            <a:r>
              <a:rPr lang="en-US"/>
              <a:t>Əvvəlki yazılış ilə bu yazılış eyni görünür, amma texniki olaraq fərqli nəticə verir: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6C7A1-D825-1BF1-F0DE-8D026376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326" y="494749"/>
            <a:ext cx="4084674" cy="636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C2AED-A99E-23BB-89B2-442A5BA62520}"/>
              </a:ext>
            </a:extLst>
          </p:cNvPr>
          <p:cNvSpPr txBox="1"/>
          <p:nvPr/>
        </p:nvSpPr>
        <p:spPr>
          <a:xfrm>
            <a:off x="0" y="1286917"/>
            <a:ext cx="8107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/>
              <a:t>response()-&gt;json([...]) </a:t>
            </a:r>
            <a:r>
              <a:rPr lang="ru-RU"/>
              <a:t>yazılışında sən cavabı açıq şəkildə </a:t>
            </a:r>
            <a:r>
              <a:rPr lang="ru-RU" b="1">
                <a:solidFill>
                  <a:srgbClr val="FF0000"/>
                </a:solidFill>
              </a:rPr>
              <a:t>JSON response </a:t>
            </a:r>
            <a:r>
              <a:rPr lang="ru-RU"/>
              <a:t>kimi qaytarırsan və HTTP status, header və format tam sənin nəzarətində olur.</a:t>
            </a:r>
            <a:endParaRPr lang="az-Latn-AZ"/>
          </a:p>
          <a:p>
            <a:pPr marL="342900" indent="-342900">
              <a:buFont typeface="+mj-lt"/>
              <a:buAutoNum type="arabicPeriod"/>
            </a:pPr>
            <a:endParaRPr lang="ru-RU"/>
          </a:p>
          <a:p>
            <a:pPr marL="342900" indent="-342900">
              <a:buFont typeface="+mj-lt"/>
              <a:buAutoNum type="arabicPeriod"/>
            </a:pPr>
            <a:r>
              <a:rPr lang="ru-RU" b="1"/>
              <a:t>Sadə array </a:t>
            </a:r>
            <a:r>
              <a:rPr lang="ru-RU"/>
              <a:t>qaytardıqda isə Laravel onu avtomatik olaraq JSON-a çevirir, amma status code və header-lər default dəyərlərlə göndərilir.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59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Statelessness (Vəziyyətsizlik Prinsipi)</a:t>
            </a:r>
            <a:endParaRPr lang="az-Latn-AZ"/>
          </a:p>
          <a:p>
            <a:endParaRPr lang="en-US"/>
          </a:p>
          <a:p>
            <a:r>
              <a:rPr lang="en-US"/>
              <a:t>Self-Contained Requests (Öz-özünü daşıyan sorğular)</a:t>
            </a:r>
          </a:p>
          <a:p>
            <a:endParaRPr lang="en-US"/>
          </a:p>
          <a:p>
            <a:r>
              <a:rPr lang="en-US"/>
              <a:t>API-yə göndərilən hər bir request onun işlənməsi üçün lazım olan bütün məlumatları özündə daşımalıdır: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authentication token (məsələn, JWT)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lazımi parametrlər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header-lər</a:t>
            </a:r>
          </a:p>
          <a:p>
            <a:endParaRPr lang="en-US"/>
          </a:p>
          <a:p>
            <a:r>
              <a:rPr lang="en-US"/>
              <a:t>Server əvvəlki request-ləri xatırlamamalıdır və onlara əsaslanmamalıdır.</a:t>
            </a:r>
          </a:p>
          <a:p>
            <a:endParaRPr lang="en-US"/>
          </a:p>
          <a:p>
            <a:r>
              <a:rPr lang="en-US"/>
              <a:t>Yəni:</a:t>
            </a:r>
            <a:r>
              <a:rPr lang="az-Latn-AZ"/>
              <a:t> </a:t>
            </a:r>
            <a:r>
              <a:rPr lang="en-US"/>
              <a:t>Server deməməlidir: “Bu istifadəçi dünən kim idi?”</a:t>
            </a:r>
            <a:r>
              <a:rPr lang="az-Latn-AZ"/>
              <a:t>  </a:t>
            </a:r>
            <a:r>
              <a:rPr lang="en-US"/>
              <a:t>Request özü deməlidir: “Mən kiməm və nə istəyirəm.”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2230-5944-8774-5A50-AC5919B1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Məsələn, əgər header() metodu əlavə etsək onda nəticə olaraq header başlığı altında </a:t>
            </a:r>
            <a:r>
              <a:rPr lang="az-Latn-AZ" sz="1600" b="1"/>
              <a:t>KEY </a:t>
            </a:r>
            <a:r>
              <a:rPr lang="en-US" sz="1600" b="1"/>
              <a:t>=&gt; VALUE </a:t>
            </a:r>
            <a:r>
              <a:rPr lang="az-Latn-AZ" sz="1600"/>
              <a:t>göndərmiş olacağıq.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31DCE-F93D-7DE6-B85A-862CD5AB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160"/>
            <a:ext cx="2964437" cy="2065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B30E4-10BB-DF37-3877-676E32D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75" y="1971040"/>
            <a:ext cx="6975125" cy="4886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56C5D-6E36-221E-5719-6371CAB81471}"/>
              </a:ext>
            </a:extLst>
          </p:cNvPr>
          <p:cNvSpPr txBox="1"/>
          <p:nvPr/>
        </p:nvSpPr>
        <p:spPr>
          <a:xfrm>
            <a:off x="0" y="3995678"/>
            <a:ext cx="521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/>
              <a:t>Bu yazılışın real həyatda məqsədi nədir?</a:t>
            </a:r>
          </a:p>
          <a:p>
            <a:endParaRPr lang="ru-RU" sz="1200"/>
          </a:p>
          <a:p>
            <a:r>
              <a:rPr lang="ru-RU" sz="1200"/>
              <a:t>Bu yanaşma API cavabına əlavə metadata ötürmək üçündür, yəni response body-ni dəyişmədən əlavə məlumatı header vasitəsilə göndərirsən.</a:t>
            </a:r>
          </a:p>
          <a:p>
            <a:endParaRPr lang="ru-RU" sz="1200"/>
          </a:p>
          <a:p>
            <a:r>
              <a:rPr lang="ru-RU" sz="1200"/>
              <a:t>Real istifadə nümunələri: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Auth məlumatları: token expiry vaxtı, refresh xəbərdarlığı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Rate limit: istifadəçi neçə sorğu edə bilər (X-RateLimit-Remaining)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Versiya və debug: API versiyası, request ID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CORS və təhlükəsizlik: təhlükəsizlik header-ləri</a:t>
            </a:r>
          </a:p>
          <a:p>
            <a:endParaRPr lang="ru-RU" sz="1200"/>
          </a:p>
          <a:p>
            <a:r>
              <a:rPr lang="ru-RU" sz="1200" b="1"/>
              <a:t>Qısa yekun</a:t>
            </a:r>
            <a:r>
              <a:rPr lang="ru-RU" sz="1200"/>
              <a:t>:</a:t>
            </a:r>
            <a:r>
              <a:rPr lang="az-Latn-AZ" sz="1200"/>
              <a:t> </a:t>
            </a:r>
            <a:r>
              <a:rPr lang="ru-RU" sz="1200"/>
              <a:t>Body əsas məlumat üçündür, header isə texniki və idarəedici məlumatlar üçündür.</a:t>
            </a:r>
          </a:p>
        </p:txBody>
      </p:sp>
    </p:spTree>
    <p:extLst>
      <p:ext uri="{BB962C8B-B14F-4D97-AF65-F5344CB8AC3E}">
        <p14:creationId xmlns:p14="http://schemas.microsoft.com/office/powerpoint/2010/main" val="412461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80387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setStatusCode() </a:t>
            </a:r>
            <a:r>
              <a:rPr lang="en-US" sz="1400"/>
              <a:t>HTTP status kodunu dəyişdirmək üçün istifadə olunur.</a:t>
            </a:r>
          </a:p>
          <a:p>
            <a:endParaRPr lang="en-US" sz="1400"/>
          </a:p>
          <a:p>
            <a:r>
              <a:rPr lang="en-US" sz="1400"/>
              <a:t>Məsələn, </a:t>
            </a:r>
            <a:r>
              <a:rPr lang="en-US" sz="1400" b="1">
                <a:solidFill>
                  <a:srgbClr val="00B050"/>
                </a:solidFill>
              </a:rPr>
              <a:t>201</a:t>
            </a:r>
            <a:r>
              <a:rPr lang="en-US" sz="1400"/>
              <a:t> kodu “Created” mənasını verir və client-ə bildirir ki, resurs uğurla yaradılıb.</a:t>
            </a:r>
          </a:p>
          <a:p>
            <a:endParaRPr lang="en-US" sz="1400"/>
          </a:p>
          <a:p>
            <a:r>
              <a:rPr lang="en-US" sz="1400"/>
              <a:t>Default olaraq Laravel </a:t>
            </a:r>
            <a:r>
              <a:rPr lang="en-US" sz="1400" b="1"/>
              <a:t>200</a:t>
            </a:r>
            <a:r>
              <a:rPr lang="en-US" sz="1400"/>
              <a:t> OK göndərir, amma yeni resurs yaratdıqda </a:t>
            </a:r>
            <a:r>
              <a:rPr lang="en-US" sz="1400" b="1"/>
              <a:t>201</a:t>
            </a:r>
            <a:r>
              <a:rPr lang="en-US" sz="1400"/>
              <a:t> istifadə etmək RESTful standartına uyğundur.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Client üçün HTTP status kodları resursun vəziyyəti haqqında dərhal məlumat verir; yəni body-ni analiz etmədən anlayır: uğurlu oldu, yaradıldı, tapılmadı və ya səhv baş verdi.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Məsələn: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200 OK → sorğu uğurla icra olundu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201 Created → yeni resurs yaradıldı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404 Not Found → resurs tapılmadı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422 Unprocessable Entity → göndərilən məlumat düzgün deyil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E8B8A-EA5F-F0F2-8C3B-A4F9F2FD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40" y="0"/>
            <a:ext cx="4153260" cy="5616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9A4DD-D844-4334-4617-9D1336CA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30124"/>
            <a:ext cx="5201920" cy="30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Status kodu qısa formada bu cürdə təyin etmək mümkündür.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Məsələn, 204 status kodunu göndərdikdə tətbiq avtomatik anlayır ki, bu status kodu, kontent yoxdur mənasına gəlir və bunun üçündür ki, dataları göstərmir. 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8E2A5-75EB-2D70-03A2-6F229B3D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839"/>
            <a:ext cx="5921253" cy="30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64EB9-3A40-7728-48FE-B7CDCB95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3652"/>
            <a:ext cx="3690725" cy="18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14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Postman üzərindən göndərilən datalar </a:t>
            </a:r>
            <a:r>
              <a:rPr lang="az-Latn-AZ" b="1"/>
              <a:t>request</a:t>
            </a:r>
            <a:r>
              <a:rPr lang="az-Latn-AZ"/>
              <a:t> adlanır və kontrollerdə </a:t>
            </a:r>
            <a:r>
              <a:rPr lang="en-US" b="1"/>
              <a:t>$request </a:t>
            </a:r>
            <a:r>
              <a:rPr lang="az-Latn-AZ"/>
              <a:t>parametri həmin dataları avtomatik qəbul edir. Biz isə </a:t>
            </a:r>
            <a:r>
              <a:rPr lang="az-Latn-AZ" b="1"/>
              <a:t>all() </a:t>
            </a:r>
            <a:r>
              <a:rPr lang="az-Latn-AZ"/>
              <a:t>kimi metodlar vasitəsi ilə həmin dataları çağıra bilərik.</a:t>
            </a:r>
          </a:p>
          <a:p>
            <a:endParaRPr lang="az-Latn-AZ"/>
          </a:p>
          <a:p>
            <a:r>
              <a:rPr lang="az-Latn-AZ"/>
              <a:t>Bu datalar təkcə postman üzərindən yox, URL –dən yaxud input elementlərində də göndərilə bilər.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4D774-BF52-14EC-C215-8957EC96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219"/>
            <a:ext cx="12192000" cy="51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6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Posts modeli və migration yaradırıq. </a:t>
            </a:r>
          </a:p>
          <a:p>
            <a:endParaRPr lang="az-Latn-A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9F6AF-859A-CB99-5851-4E55FD8F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96" y="2529762"/>
            <a:ext cx="9076207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0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migration kodu posts cədvəlini yaradaraq postların başlıq, məzmun, müəllif (user) və zaman məlumatlarını database-də saxlamaq üçün struktur müəyyən edir.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$table-&gt;foreignIdFor(User::class, 'author_id’);</a:t>
            </a:r>
            <a:r>
              <a:rPr lang="az-Latn-AZ" b="1">
                <a:solidFill>
                  <a:srgbClr val="FF0000"/>
                </a:solidFill>
              </a:rPr>
              <a:t> </a:t>
            </a:r>
            <a:r>
              <a:rPr lang="az-Latn-AZ"/>
              <a:t>- </a:t>
            </a:r>
            <a:r>
              <a:rPr lang="en-US"/>
              <a:t>Bu sətir posts cədvəlində </a:t>
            </a:r>
            <a:r>
              <a:rPr lang="en-US" b="1"/>
              <a:t>author_id </a:t>
            </a:r>
            <a:r>
              <a:rPr lang="en-US"/>
              <a:t>adlı sütun yaradır və həmin postun hansı </a:t>
            </a:r>
            <a:r>
              <a:rPr lang="en-US" b="1"/>
              <a:t>user</a:t>
            </a:r>
            <a:r>
              <a:rPr lang="en-US"/>
              <a:t>-ə aid olduğunu göstərmək üçün istifadə olunur.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6F4A3-A5D1-7C25-C891-F2913F52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67" y="2567568"/>
            <a:ext cx="4991533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8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bu cürdə yaza bilərdik: </a:t>
            </a:r>
            <a:br>
              <a:rPr lang="az-Latn-AZ"/>
            </a:br>
            <a:br>
              <a:rPr lang="az-Latn-AZ"/>
            </a:br>
            <a:r>
              <a:rPr lang="az-Latn-AZ"/>
              <a:t>Bu kodunda, məqsədi tam eynidir. Bu kod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author_id </a:t>
            </a:r>
            <a:r>
              <a:rPr lang="az-Latn-AZ"/>
              <a:t>sahəsini </a:t>
            </a:r>
            <a:r>
              <a:rPr lang="az-Latn-AZ" b="1"/>
              <a:t>users</a:t>
            </a:r>
            <a:r>
              <a:rPr lang="az-Latn-AZ"/>
              <a:t> cədvəlinə </a:t>
            </a:r>
            <a:r>
              <a:rPr lang="az-Latn-AZ" b="1"/>
              <a:t>foreign key </a:t>
            </a:r>
            <a:r>
              <a:rPr lang="az-Latn-AZ"/>
              <a:t>kimi bağlayır və həmin </a:t>
            </a:r>
            <a:r>
              <a:rPr lang="az-Latn-AZ" b="1"/>
              <a:t>user</a:t>
            </a:r>
            <a:r>
              <a:rPr lang="az-Latn-AZ"/>
              <a:t> silindikdə ona aid postların da avtomatik silinməsini təmin edir.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F3792-E670-0DB8-A332-A58B4018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02" y="3098800"/>
            <a:ext cx="5514597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63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İki yanaşmanın fərqi </a:t>
            </a:r>
            <a:r>
              <a:rPr lang="az-Latn-AZ"/>
              <a:t>nədir: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vs</a:t>
            </a:r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4A12CC-DC63-2C53-9B94-912A6368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690"/>
            <a:ext cx="5627763" cy="484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A00EDF-AE97-E9F5-F06C-E82DE76E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328"/>
            <a:ext cx="6515343" cy="13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1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sütunu </a:t>
            </a:r>
            <a:r>
              <a:rPr lang="az-Latn-AZ" sz="1400"/>
              <a:t>avtomatik </a:t>
            </a:r>
            <a:r>
              <a:rPr lang="en-US" sz="1400"/>
              <a:t>yaradı</a:t>
            </a:r>
            <a:r>
              <a:rPr lang="az-Latn-AZ" sz="1400"/>
              <a:t>lır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User </a:t>
            </a:r>
            <a:r>
              <a:rPr lang="az-Latn-AZ" sz="1400"/>
              <a:t>adlı m</a:t>
            </a:r>
            <a:r>
              <a:rPr lang="en-US" sz="1400"/>
              <a:t>odel ilə semantik</a:t>
            </a:r>
            <a:r>
              <a:rPr lang="az-Latn-AZ" sz="1400"/>
              <a:t> (kod səviyyəsində olan mənəvi əlaqə)</a:t>
            </a:r>
            <a:r>
              <a:rPr lang="en-US" sz="1400"/>
              <a:t> əlaqə </a:t>
            </a:r>
            <a:r>
              <a:rPr lang="az-Latn-AZ" sz="1400"/>
              <a:t>yaradılır.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Semantik əlaqə dedikdə yəni, Laravel developera mənanı göstərir. IDE və framework bilir ki, bu sütun User modeli ilə əlaqəlidir.</a:t>
            </a:r>
            <a:r>
              <a:rPr lang="az-Latn-AZ" sz="1400"/>
              <a:t> Ancaq, Database-ə demir ki, buraya yalnız </a:t>
            </a:r>
            <a:r>
              <a:rPr lang="az-Latn-AZ" sz="1400" b="1">
                <a:solidFill>
                  <a:srgbClr val="0070C0"/>
                </a:solidFill>
              </a:rPr>
              <a:t>users.id </a:t>
            </a:r>
            <a:r>
              <a:rPr lang="az-Latn-AZ" sz="1400"/>
              <a:t>yazıla bilər. Yəni DB səviyyəsində məcburiyyət yoxdur. Sadəcə məntiqi əlaqə var. 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Foreign key constraint YARATMIR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Həm model səviyyəsində, həm də DB səviyyəsində əlaqə yaratmaq üçün isə, </a:t>
            </a:r>
            <a:r>
              <a:rPr lang="az-Latn-AZ" sz="1400" b="1">
                <a:solidFill>
                  <a:srgbClr val="FF0000"/>
                </a:solidFill>
              </a:rPr>
              <a:t>constrained()</a:t>
            </a:r>
            <a:r>
              <a:rPr lang="az-Latn-AZ" sz="1400"/>
              <a:t> metodundan istifadə edilir.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database foreign key yoxdursa, DB istənilən </a:t>
            </a:r>
            <a:r>
              <a:rPr lang="en-US" sz="1400" b="1"/>
              <a:t>author_id </a:t>
            </a:r>
            <a:r>
              <a:rPr lang="en-US" sz="1400"/>
              <a:t>qəbul edər (999, 12345 və s.)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Əgər database foreign key varsa, laravel avtomatik olaraq </a:t>
            </a:r>
            <a:r>
              <a:rPr lang="az-Latn-AZ" sz="1400" b="1"/>
              <a:t>author_id → users.id</a:t>
            </a:r>
            <a:r>
              <a:rPr lang="az-Latn-AZ" sz="1400"/>
              <a:t>-ə bağlayır</a:t>
            </a:r>
          </a:p>
          <a:p>
            <a:endParaRPr lang="az-Latn-AZ" sz="1400"/>
          </a:p>
          <a:p>
            <a:r>
              <a:rPr lang="en-US" sz="1400"/>
              <a:t>Artıq DB səviyyəsində qoruma var</a:t>
            </a:r>
            <a:r>
              <a:rPr lang="az-Latn-AZ" sz="1400"/>
              <a:t>. </a:t>
            </a:r>
          </a:p>
          <a:p>
            <a:endParaRPr lang="az-Latn-AZ" sz="1400"/>
          </a:p>
          <a:p>
            <a:r>
              <a:rPr lang="az-Latn-AZ" sz="1400" b="1"/>
              <a:t>constrained() </a:t>
            </a:r>
            <a:r>
              <a:rPr lang="az-Latn-AZ" sz="1400"/>
              <a:t>sənə nə qazandırır?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Data təhlükəsizliyi</a:t>
            </a:r>
            <a:r>
              <a:rPr lang="az-Latn-AZ" sz="1400"/>
              <a:t> - </a:t>
            </a:r>
            <a:r>
              <a:rPr lang="en-US" sz="1400"/>
              <a:t>Yanlış author_id yazıla bilməz: author_id = 999 -- əgər belə user yoxdursa → ERROR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Silinmə nəzarəti (cascade) - əgər -&gt;cascadeOnDelete() əlavə etsən, User silinərsə → onun postları da silinir.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Gələcəkdə refactor daha təhlükəsiz olur - Modeli dəyişsən: User → AdminUser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foreignIdFor() modelə baxır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constrained() isə avtomatik uyğun cədvəli seçir</a:t>
            </a:r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A8044-43A1-A0A7-D82B-A5511574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27763" cy="484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8E9A9-F439-7EB0-B8A1-4A10DE1D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9378"/>
            <a:ext cx="4648603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7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Buna görə ən düzgün yazılış şəkli belə olmaldır: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Yaxud </a:t>
            </a:r>
            <a:r>
              <a:rPr lang="az-Latn-AZ" b="1"/>
              <a:t>constrained() </a:t>
            </a:r>
            <a:r>
              <a:rPr lang="az-Latn-AZ"/>
              <a:t>-in əl ilə yazılmış ekvivalenti olan aşağıdakı kodu yaza bilərik: </a:t>
            </a:r>
            <a:r>
              <a:rPr lang="az-Latn-AZ" b="1">
                <a:solidFill>
                  <a:srgbClr val="FF0000"/>
                </a:solidFill>
              </a:rPr>
              <a:t>-&gt;references('id')-&gt;on('users’)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Qısa izah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constrained() → qısa, oxunaqlı, future-proof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references()-&gt;on() → daha çox kontrol və dəqiqlik istəyən hallarda istifadə olunur</a:t>
            </a:r>
            <a:endParaRPr lang="az-Latn-AZ"/>
          </a:p>
          <a:p>
            <a:endParaRPr lang="az-Latn-AZ"/>
          </a:p>
          <a:p>
            <a:r>
              <a:rPr lang="en-US" b="1">
                <a:highlight>
                  <a:srgbClr val="00FF00"/>
                </a:highlight>
              </a:rPr>
              <a:t>Tövsiyə</a:t>
            </a:r>
            <a:r>
              <a:rPr lang="en-US"/>
              <a:t>: əgər sadə və model əsaslı migration istəyirsənsə, constrained() daha professionaldır; əgər xüsusi cədvəl və sütun adları, ya da non-standard naming varsa, references()-&gt;on() istifadə et.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189E3-3EFA-036D-B78A-306307CA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74412"/>
            <a:ext cx="5695205" cy="1322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5FD13-617E-BC5B-E7BA-D089B411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07832"/>
            <a:ext cx="6122853" cy="17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7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Server-Side Session YOX</a:t>
            </a:r>
          </a:p>
          <a:p>
            <a:endParaRPr lang="en-US" sz="1400"/>
          </a:p>
          <a:p>
            <a:r>
              <a:rPr lang="en-US" sz="1400"/>
              <a:t>REST API-lərdə: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 tərəfdə session saxlanmır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istifadəçiyə aid vəziyyət (state) serverdə tutulmur</a:t>
            </a:r>
          </a:p>
          <a:p>
            <a:endParaRPr lang="en-US" sz="1400"/>
          </a:p>
          <a:p>
            <a:r>
              <a:rPr lang="en-US" sz="1400"/>
              <a:t>Əvəzində: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Client (frontend, mobil tətbiq və s.)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request ilə birlikdə JWT və ya başqa token göndərir</a:t>
            </a:r>
          </a:p>
          <a:p>
            <a:endParaRPr lang="en-US" sz="1400"/>
          </a:p>
          <a:p>
            <a:r>
              <a:rPr lang="en-US" sz="1400" b="1"/>
              <a:t>Məsələn</a:t>
            </a:r>
            <a:r>
              <a:rPr lang="en-US" sz="1400"/>
              <a:t>:</a:t>
            </a:r>
            <a:r>
              <a:rPr lang="az-Latn-AZ" sz="1400"/>
              <a:t> Authorization: Bearer eyJhbGciOiJIUzI1NiIsInR5cCI6IkpXVCJ9...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Gündəlik həyat nümunəsi</a:t>
            </a:r>
            <a:r>
              <a:rPr lang="az-Latn-AZ" sz="1400" b="1"/>
              <a:t>. </a:t>
            </a:r>
            <a:r>
              <a:rPr lang="en-US" sz="1400" b="1"/>
              <a:t>Bankomatı düşün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Kartı salırsan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Şifrəni daxil edirsən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əməliyyatda kart + şifrə lazımdır</a:t>
            </a:r>
          </a:p>
          <a:p>
            <a:endParaRPr lang="en-US" sz="1400"/>
          </a:p>
          <a:p>
            <a:r>
              <a:rPr lang="en-US" sz="1400"/>
              <a:t>Bankomat səni yadda saxlamır ki, “bu az əvvəl </a:t>
            </a:r>
            <a:br>
              <a:rPr lang="az-Latn-AZ" sz="1400"/>
            </a:br>
            <a:r>
              <a:rPr lang="en-US" sz="1400"/>
              <a:t>gəlmişdi”.</a:t>
            </a:r>
            <a:r>
              <a:rPr lang="az-Latn-AZ" sz="1400"/>
              <a:t> </a:t>
            </a:r>
            <a:r>
              <a:rPr lang="en-US" sz="1400"/>
              <a:t>REST API də eyn</a:t>
            </a:r>
            <a:r>
              <a:rPr lang="az-Latn-AZ" sz="1400"/>
              <a:t>ən belədir</a:t>
            </a:r>
            <a:r>
              <a:rPr lang="en-US" sz="1400"/>
              <a:t>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EA08E-1DF8-DD4C-B2A0-ACD0E4B2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9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66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Yaxud bu cürdə yazmaq olar.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 b="1"/>
              <a:t>Nə edir</a:t>
            </a:r>
            <a:r>
              <a:rPr lang="az-Latn-AZ" sz="1400"/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 yaradı</a:t>
            </a:r>
            <a:r>
              <a:rPr lang="az-Latn-AZ" sz="1400"/>
              <a:t>lır.</a:t>
            </a:r>
            <a:endParaRPr lang="en-US" sz="140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Database səviyyəsində foreign key constraint əlavə edi</a:t>
            </a:r>
            <a:r>
              <a:rPr lang="az-Latn-AZ" sz="1400"/>
              <a:t>lir</a:t>
            </a:r>
            <a:r>
              <a:rPr lang="en-US" sz="1400"/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yalnız </a:t>
            </a:r>
            <a:r>
              <a:rPr lang="en-US" sz="1400" b="1"/>
              <a:t>users.id </a:t>
            </a:r>
            <a:r>
              <a:rPr lang="en-US" sz="1400"/>
              <a:t>dəyərlərini ala bilər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User</a:t>
            </a:r>
            <a:r>
              <a:rPr lang="en-US" sz="1400"/>
              <a:t> silinərsə, ona bağlı </a:t>
            </a:r>
            <a:r>
              <a:rPr lang="en-US" sz="1400" b="1"/>
              <a:t>postlar</a:t>
            </a:r>
            <a:r>
              <a:rPr lang="en-US" sz="1400"/>
              <a:t> da silinir (</a:t>
            </a:r>
            <a:r>
              <a:rPr lang="en-US" sz="1400" b="1"/>
              <a:t>cascadeOnDelete</a:t>
            </a:r>
            <a:r>
              <a:rPr lang="en-US" sz="1400"/>
              <a:t>)</a:t>
            </a:r>
            <a:r>
              <a:rPr lang="az-Latn-AZ" sz="1400"/>
              <a:t> və</a:t>
            </a:r>
            <a:r>
              <a:rPr lang="en-US" sz="1400"/>
              <a:t> DB təhlükəsizliyi tam təmin olunur</a:t>
            </a:r>
            <a:r>
              <a:rPr lang="az-Latn-AZ" sz="1400"/>
              <a:t>.</a:t>
            </a:r>
          </a:p>
          <a:p>
            <a:endParaRPr lang="az-Latn-AZ" sz="1400"/>
          </a:p>
          <a:p>
            <a:r>
              <a:rPr lang="en-US" sz="1400" b="1"/>
              <a:t>Nə e</a:t>
            </a:r>
            <a:r>
              <a:rPr lang="az-Latn-AZ" sz="1400" b="1"/>
              <a:t>tmir</a:t>
            </a:r>
            <a:r>
              <a:rPr lang="az-Latn-AZ" sz="14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Bu sütun model ilə bağlı deyil, yəni: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Laravel</a:t>
            </a:r>
            <a:r>
              <a:rPr lang="az-Latn-AZ" sz="1400"/>
              <a:t>,</a:t>
            </a:r>
            <a:r>
              <a:rPr lang="en-US" sz="1400"/>
              <a:t> IDE-də modelin hansı sütunla bağlı olduğunu avtomatik göstərmir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foreignIdFor(User::class) </a:t>
            </a:r>
            <a:r>
              <a:rPr lang="en-US" sz="1400"/>
              <a:t>kimi semantik </a:t>
            </a:r>
            <a:r>
              <a:rPr lang="az-Latn-AZ" sz="1400"/>
              <a:t>olan </a:t>
            </a:r>
            <a:r>
              <a:rPr lang="en-US" sz="1400"/>
              <a:t>“mən bu User modelinə aid</a:t>
            </a:r>
            <a:r>
              <a:rPr lang="az-Latn-AZ" sz="1400"/>
              <a:t>əm</a:t>
            </a:r>
            <a:r>
              <a:rPr lang="en-US" sz="1400"/>
              <a:t>” məlumatı yoxdur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</a:t>
            </a:r>
            <a:r>
              <a:rPr lang="en-US" sz="1400" b="1"/>
              <a:t>User</a:t>
            </a:r>
            <a:r>
              <a:rPr lang="en-US" sz="1400"/>
              <a:t> modelinin </a:t>
            </a:r>
            <a:r>
              <a:rPr lang="en-US" sz="1400" b="1"/>
              <a:t>primary key </a:t>
            </a:r>
            <a:r>
              <a:rPr lang="en-US" sz="1400"/>
              <a:t>tipi dəyişsə, bu migration avtomatik uyğunlaşmayacaq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64B8A-A196-5909-39E6-35B7B26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8928"/>
            <a:ext cx="6096000" cy="12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1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düşünək, User modelində id sahəsinin tipi dəyişsə: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 halda users.id artıq bigint deyil, bəlkə string / UUID tipindədir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Migration isə hələ də author_id-ı unsignedBigInteger olaraq yaradır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foreignIdFor(User::class)</a:t>
            </a:r>
            <a:r>
              <a:rPr lang="en-US"/>
              <a:t> istifadə edəndə nə baş verir: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Laravel avtomatik User modelinin primary key tipini oxuyur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Məsələn, id bigintdirsə → unsignedBigInteger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id string / UUIDdirsə → uuid tipində sütun yaradır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2506C-7612-18D2-A389-2218B316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368"/>
            <a:ext cx="6839127" cy="13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Hələlik biz qısa və sadə şəkildə bu cür yazaq.</a:t>
            </a:r>
          </a:p>
          <a:p>
            <a:endParaRPr lang="az-Latn-AZ"/>
          </a:p>
          <a:p>
            <a:r>
              <a:rPr lang="az-Latn-AZ"/>
              <a:t>İndi cədvəli migrate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93D42-A4E4-A403-02D4-144DA2ED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28" y="0"/>
            <a:ext cx="5774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0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İndi POSTS cədvəlinə data əlavə edilməsində istifadə edə biləcəyimiz sadə bir kod parçası yazırıq. </a:t>
            </a:r>
          </a:p>
          <a:p>
            <a:endParaRPr lang="az-Latn-AZ" sz="1400"/>
          </a:p>
          <a:p>
            <a:r>
              <a:rPr lang="en-US" sz="1400"/>
              <a:t>Bu kod request-dən gələn məlumatı yoxlayır, yeni post yaradır və yaradılan postu 201 status kodu ilə JSON olaraq qaytarır.</a:t>
            </a:r>
            <a:r>
              <a:rPr lang="az-Latn-AZ" sz="1400"/>
              <a:t> </a:t>
            </a:r>
          </a:p>
          <a:p>
            <a:endParaRPr lang="az-Latn-AZ" sz="1400"/>
          </a:p>
          <a:p>
            <a:r>
              <a:rPr lang="az-Latn-AZ" sz="1400"/>
              <a:t>Növbəti slayda bax sonra kodu işə salarsan...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3953C-F921-A432-BEBA-6A5A2852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316"/>
            <a:ext cx="12192000" cy="57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2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Modelə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az-Latn-AZ"/>
              <a:t>adlı bir massiv əlavə edirik.</a:t>
            </a:r>
          </a:p>
          <a:p>
            <a:endParaRPr lang="az-Latn-AZ"/>
          </a:p>
          <a:p>
            <a:r>
              <a:rPr lang="en-US"/>
              <a:t>$fillable sahəsi mass assignment zamanı hansı sütunların təhlükəsiz şəkildə doldurula biləcəyini müəyyən edir.</a:t>
            </a:r>
            <a:r>
              <a:rPr lang="az-Latn-AZ"/>
              <a:t> </a:t>
            </a:r>
          </a:p>
          <a:p>
            <a:endParaRPr lang="az-Latn-AZ"/>
          </a:p>
          <a:p>
            <a:r>
              <a:rPr lang="en-US"/>
              <a:t>Mass assignment dedikdə modelə bir array şəklində bir neçə sahənin eyni anda doldurulması nəzərdə tutulur.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1EEA3-BE7C-8977-0FAC-F973E68B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710" y="3101014"/>
            <a:ext cx="5418290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2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Laravel-də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en-US"/>
              <a:t>və ya </a:t>
            </a:r>
            <a:r>
              <a:rPr lang="en-US" b="1">
                <a:solidFill>
                  <a:srgbClr val="FF0000"/>
                </a:solidFill>
              </a:rPr>
              <a:t>$guarded </a:t>
            </a:r>
            <a:r>
              <a:rPr lang="en-US"/>
              <a:t>istifadə etmədən modelə data əlavə etmək yalnız aşağıdakı hallarda mümkündür:</a:t>
            </a:r>
            <a:endParaRPr lang="az-Latn-AZ"/>
          </a:p>
          <a:p>
            <a:endParaRPr lang="az-Latn-AZ"/>
          </a:p>
          <a:p>
            <a:r>
              <a:rPr lang="az-Latn-AZ"/>
              <a:t>1) </a:t>
            </a:r>
            <a:r>
              <a:rPr lang="az-Latn-AZ" b="1">
                <a:solidFill>
                  <a:srgbClr val="FF0000"/>
                </a:solidFill>
              </a:rPr>
              <a:t>$guarded = [] </a:t>
            </a:r>
            <a:r>
              <a:rPr lang="az-Latn-AZ"/>
              <a:t>təyin edibsə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2) </a:t>
            </a:r>
            <a:r>
              <a:rPr lang="az-Latn-AZ" b="1">
                <a:solidFill>
                  <a:srgbClr val="FF0000"/>
                </a:solidFill>
              </a:rPr>
              <a:t>fill() </a:t>
            </a:r>
            <a:r>
              <a:rPr lang="az-Latn-AZ"/>
              <a:t>və ya </a:t>
            </a:r>
            <a:r>
              <a:rPr lang="az-Latn-AZ" b="1">
                <a:solidFill>
                  <a:srgbClr val="FF0000"/>
                </a:solidFill>
              </a:rPr>
              <a:t>create() </a:t>
            </a:r>
            <a:r>
              <a:rPr lang="az-Latn-AZ"/>
              <a:t>əvəzinə manual olaraq hər sahəni ayrıca təyin edirsənsə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$fillable </a:t>
            </a:r>
            <a:r>
              <a:rPr lang="en-US"/>
              <a:t>yalnız mass assignment (</a:t>
            </a:r>
            <a:r>
              <a:rPr lang="en-US" b="1">
                <a:solidFill>
                  <a:srgbClr val="FF0000"/>
                </a:solidFill>
              </a:rPr>
              <a:t>create() / update($array)</a:t>
            </a:r>
            <a:r>
              <a:rPr lang="en-US"/>
              <a:t>) zamanı lazım olur; əgər sahələri tək-tək təyin edirsənsə və ya </a:t>
            </a:r>
            <a:r>
              <a:rPr lang="en-US" b="1"/>
              <a:t>$guarded = [] </a:t>
            </a:r>
            <a:r>
              <a:rPr lang="en-US"/>
              <a:t>qoyursansa, ehtiyac olmur.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2345F-1FD5-90CA-C1CE-D4F02E70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04"/>
            <a:ext cx="8703908" cy="923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CC44CD-F639-9F0F-90D9-679BC37F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5842000" cy="19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1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C011D-0215-A5BC-1126-F27FDD2E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1634334"/>
            <a:ext cx="9182896" cy="3589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7247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foreign key əlaqəsini avtomatik yaratmaq üçün </a:t>
            </a:r>
            <a:r>
              <a:rPr lang="az-Latn-AZ" b="1">
                <a:solidFill>
                  <a:srgbClr val="FF0000"/>
                </a:solidFill>
              </a:rPr>
              <a:t>constrained()</a:t>
            </a:r>
            <a:r>
              <a:rPr lang="az-Latn-AZ"/>
              <a:t> istifadə edirik və cədvəli geri alaraq təkrar yükləyirik.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php artisan migrate:rollback --step=1  </a:t>
            </a:r>
            <a:r>
              <a:rPr lang="az-Latn-AZ"/>
              <a:t>- </a:t>
            </a:r>
            <a:r>
              <a:rPr lang="en-US"/>
              <a:t>Bu əmr </a:t>
            </a:r>
            <a:r>
              <a:rPr lang="en-US" b="1"/>
              <a:t>son icra edilmiş migration-</a:t>
            </a:r>
            <a:r>
              <a:rPr lang="az-Latn-AZ" b="1"/>
              <a:t>ı</a:t>
            </a:r>
            <a:r>
              <a:rPr lang="en-US" b="1"/>
              <a:t> bir addım geri alaraq (rollback) cədvəldəki dəyişiklikləri ləğv etmək üçün</a:t>
            </a:r>
            <a:r>
              <a:rPr lang="en-US"/>
              <a:t> istifadə edilir.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A3692-7E8B-7917-CF3A-A117295C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88" y="1320800"/>
            <a:ext cx="835031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73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Sonra </a:t>
            </a:r>
            <a:r>
              <a:rPr lang="az-Latn-AZ"/>
              <a:t>da təkrar </a:t>
            </a:r>
            <a:r>
              <a:rPr lang="az-Latn-AZ" b="1">
                <a:solidFill>
                  <a:srgbClr val="FF0000"/>
                </a:solidFill>
              </a:rPr>
              <a:t>php artisan migrate </a:t>
            </a:r>
            <a:r>
              <a:rPr lang="az-Latn-AZ"/>
              <a:t>yazırıq ancaq xəta alacağıq. Bu xəta bəzi kəslərdə çıxır bəzi kəslərdə çıxmır.</a:t>
            </a:r>
          </a:p>
          <a:p>
            <a:endParaRPr lang="az-Latn-AZ"/>
          </a:p>
          <a:p>
            <a:r>
              <a:rPr lang="az-Latn-AZ"/>
              <a:t>Həm cədvəl migrate oldu həm xəta çıxdı.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F84C4-23A4-8359-0B54-FC837AC0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961"/>
            <a:ext cx="12192000" cy="48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1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xətanın səbəbi,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yazmamış olmağımızdır. </a:t>
            </a:r>
          </a:p>
          <a:p>
            <a:endParaRPr lang="az-Latn-AZ" sz="1400"/>
          </a:p>
          <a:p>
            <a:r>
              <a:rPr lang="az-Latn-AZ" sz="1400"/>
              <a:t>Ancaq burada mütləq nəsə yazmaq lazım deyil — constrained() default olaraq modelin bağlı olduğu cədvəli oxuyur.</a:t>
            </a:r>
          </a:p>
          <a:p>
            <a:endParaRPr lang="az-Latn-AZ" sz="1400"/>
          </a:p>
          <a:p>
            <a:r>
              <a:rPr lang="az-Latn-AZ" sz="1400"/>
              <a:t>Bizdə isə, laravel, </a:t>
            </a:r>
            <a:r>
              <a:rPr lang="az-Latn-AZ" sz="1400" b="1"/>
              <a:t>posts.author_id</a:t>
            </a:r>
            <a:r>
              <a:rPr lang="az-Latn-AZ" sz="1400"/>
              <a:t> sütununu </a:t>
            </a:r>
            <a:r>
              <a:rPr lang="az-Latn-AZ" sz="1400" b="1"/>
              <a:t>authors.id</a:t>
            </a:r>
            <a:r>
              <a:rPr lang="az-Latn-AZ" sz="1400"/>
              <a:t>-ə bağlamağa çalışır. Amma authors modeli bizdə yoxdur.  Bizdə users modeli var. </a:t>
            </a:r>
          </a:p>
          <a:p>
            <a:endParaRPr lang="az-Latn-AZ" sz="1400"/>
          </a:p>
          <a:p>
            <a:r>
              <a:rPr lang="az-Latn-AZ" sz="1400"/>
              <a:t>Laravel authors modelini avtomatik axtardığı və tapa bilmədiyi üçün xəta verir. Bunu düzəltmək üçündə məcbur oluruq,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yazmağa. 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Belə yazdıqdan sonra isə artıq </a:t>
            </a:r>
            <a:r>
              <a:rPr lang="az-Latn-AZ" sz="1400" b="1">
                <a:solidFill>
                  <a:srgbClr val="FF0000"/>
                </a:solidFill>
              </a:rPr>
              <a:t>rollback</a:t>
            </a:r>
            <a:r>
              <a:rPr lang="az-Latn-AZ" sz="1400"/>
              <a:t> yox bir başa </a:t>
            </a:r>
            <a:r>
              <a:rPr lang="az-Latn-AZ" sz="1400" b="1">
                <a:solidFill>
                  <a:srgbClr val="FF0000"/>
                </a:solidFill>
              </a:rPr>
              <a:t>fresh</a:t>
            </a:r>
            <a:r>
              <a:rPr lang="az-Latn-AZ" sz="1400"/>
              <a:t> əmri ilə bütün cədvəlləri təkrar</a:t>
            </a:r>
          </a:p>
          <a:p>
            <a:r>
              <a:rPr lang="az-Latn-AZ" sz="1400"/>
              <a:t>yükləməliyik: </a:t>
            </a:r>
            <a:r>
              <a:rPr lang="az-Latn-AZ" sz="1400" b="1">
                <a:solidFill>
                  <a:srgbClr val="FF0000"/>
                </a:solidFill>
              </a:rPr>
              <a:t>php artisan migrate:fresh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Əslində manual olaraq tək bir cədvəli silə və sonra təkrar onu yarada bilərdik. Biz isə bu indiki</a:t>
            </a:r>
          </a:p>
          <a:p>
            <a:r>
              <a:rPr lang="az-Latn-AZ" sz="1400"/>
              <a:t>yolu seçdik.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62528-C421-C32A-E0A3-0165E9F5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855" y="1849120"/>
            <a:ext cx="4758145" cy="5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</a:t>
            </a:r>
            <a:r>
              <a:rPr lang="az-Latn-AZ"/>
              <a:t> də</a:t>
            </a:r>
            <a:r>
              <a:rPr lang="en-US"/>
              <a:t> server istifadəçini yadda saxlamır; hər dəfə client serverə müraciət edəndə, “mən kiməm” deyə özünü token (məsələn, JWT) ilə yenidən tanıdır.</a:t>
            </a:r>
            <a:endParaRPr lang="az-Latn-AZ"/>
          </a:p>
          <a:p>
            <a:endParaRPr lang="az-Latn-AZ"/>
          </a:p>
          <a:p>
            <a:r>
              <a:rPr lang="en-US"/>
              <a:t>Hər dəfə sorğu göndərəndə: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client deyir: “mən buyam” (JWT token)</a:t>
            </a:r>
          </a:p>
          <a:p>
            <a:endParaRPr lang="en-US"/>
          </a:p>
          <a:p>
            <a:r>
              <a:rPr lang="en-US"/>
              <a:t>Server baxır: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düzdür → icazə verir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yoxdursa → icazə vermir</a:t>
            </a:r>
            <a:endParaRPr lang="az-Latn-AZ"/>
          </a:p>
          <a:p>
            <a:endParaRPr lang="az-Latn-AZ"/>
          </a:p>
          <a:p>
            <a:r>
              <a:rPr lang="en-US"/>
              <a:t>REST API-də server istifadəçini yox, göndərilən token-i tanıyır.</a:t>
            </a:r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1A4EE-FB4F-5901-EAA1-1E6E12E5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0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Artıq neçə dəfə də, rollback edərək migrate etsək xəta almayacağıq. 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E6BB3-E9E1-8D8C-6339-297D7B1F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40" y="1058677"/>
            <a:ext cx="7841660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İstifadəçimiz silindiyi üçün onu təkrar yaratmalıyıq.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6F6EF-36E2-8A6D-4E78-EA8ABDB6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900085" cy="2720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80618-EDA0-ADFF-9E75-58EB305C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7390"/>
            <a:ext cx="12192000" cy="2880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3596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cədvələ data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3C6FF-43E5-9D8C-AA6F-6DAB427C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2" y="594114"/>
            <a:ext cx="7574936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59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solidFill>
                  <a:srgbClr val="FF0000"/>
                </a:solidFill>
              </a:rPr>
              <a:t>-&gt;constrained('users') </a:t>
            </a:r>
            <a:r>
              <a:rPr lang="az-Latn-AZ" sz="1600"/>
              <a:t>istifadə etdikdə MySQL-də </a:t>
            </a:r>
            <a:r>
              <a:rPr lang="az-Latn-AZ" sz="1600" b="1"/>
              <a:t>author_id </a:t>
            </a:r>
            <a:r>
              <a:rPr lang="az-Latn-AZ" sz="1600"/>
              <a:t>sütunu foreign key kimi qeyd olunur.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Yaşıl açar simvolu → bu sütun artıq başqa cədvəldəki </a:t>
            </a:r>
            <a:r>
              <a:rPr lang="az-Latn-AZ" sz="1600" b="1"/>
              <a:t>primary key</a:t>
            </a:r>
            <a:r>
              <a:rPr lang="az-Latn-AZ" sz="1600"/>
              <a:t>-ə bağlıdır deməkdir.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Beləliklə, DB səviyyəsində yanlış </a:t>
            </a:r>
            <a:r>
              <a:rPr lang="az-Latn-AZ" sz="1600" b="1"/>
              <a:t>author_id </a:t>
            </a:r>
            <a:r>
              <a:rPr lang="az-Latn-AZ" sz="1600"/>
              <a:t>yazılması mümkün deyil və referensial integrity qorunur.</a:t>
            </a:r>
          </a:p>
          <a:p>
            <a:pPr lvl="1"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/>
              <a:t>Referensial integrity</a:t>
            </a:r>
            <a:r>
              <a:rPr lang="az-Latn-AZ" sz="1600"/>
              <a:t>,</a:t>
            </a:r>
            <a:r>
              <a:rPr lang="en-US" sz="1600"/>
              <a:t> database-də əlaqəli cədvəllər arasındakı məlumatların düzgün və uyumlu qalmasını təmin edən qaydadır.</a:t>
            </a:r>
            <a:endParaRPr lang="ru-RU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C5CD2-728B-D455-DAE8-E694D14A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2482698"/>
            <a:ext cx="8558002" cy="349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1697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Tinker ilə istifadəçi yaratmanın qısa yolu.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14192-D4B6-4558-A07A-A0A53BE9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10" y="1897247"/>
            <a:ext cx="6927180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39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İkinci post daha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BFA3C-63B9-AF52-8A68-71F2315F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700"/>
            <a:ext cx="3414056" cy="2042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0FFD3-94BC-A266-EA5C-9675FB49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81" y="0"/>
            <a:ext cx="7605419" cy="502963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966D9C9-05E7-B4E4-2550-E0C1007E96AA}"/>
              </a:ext>
            </a:extLst>
          </p:cNvPr>
          <p:cNvSpPr/>
          <p:nvPr/>
        </p:nvSpPr>
        <p:spPr>
          <a:xfrm>
            <a:off x="3776798" y="2330152"/>
            <a:ext cx="447040" cy="3693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6EC9B-A194-8441-AC59-BCED73654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0557"/>
            <a:ext cx="5502117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05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Postları tək-tək əldə etmək üçün </a:t>
            </a:r>
            <a:r>
              <a:rPr lang="en-US"/>
              <a:t>show() </a:t>
            </a:r>
            <a:r>
              <a:rPr lang="az-Latn-AZ"/>
              <a:t>metodundan istifadə edirik. Burada əsas yer </a:t>
            </a:r>
            <a:r>
              <a:rPr lang="en-US"/>
              <a:t>$id parametrdiri.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Daha </a:t>
            </a:r>
            <a:r>
              <a:rPr lang="az-Latn-AZ"/>
              <a:t>qısa yazılış olması üçün isə, bu cür yazaraq dataları əldə edə bilərik.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Bəli. </a:t>
            </a:r>
            <a:r>
              <a:rPr lang="en-US" b="1"/>
              <a:t>public function show(Post $post) </a:t>
            </a:r>
            <a:r>
              <a:rPr lang="en-US"/>
              <a:t>yazdıqda Laravel</a:t>
            </a:r>
            <a:r>
              <a:rPr lang="az-Latn-AZ"/>
              <a:t>,</a:t>
            </a:r>
            <a:r>
              <a:rPr lang="en-US"/>
              <a:t> </a:t>
            </a:r>
            <a:r>
              <a:rPr lang="en-US" b="1">
                <a:solidFill>
                  <a:srgbClr val="00B050"/>
                </a:solidFill>
              </a:rPr>
              <a:t>Route Model Binding </a:t>
            </a:r>
            <a:r>
              <a:rPr lang="en-US"/>
              <a:t>istifadə edir və URL-də gələn </a:t>
            </a:r>
            <a:r>
              <a:rPr lang="en-US" b="1"/>
              <a:t>{post} </a:t>
            </a:r>
            <a:r>
              <a:rPr lang="en-US"/>
              <a:t>parametrini avtomatik olaraq primary key (default: id) üzrə Post modelindən tapır. Tapılmasa avtomatik 404 qaytarır.</a:t>
            </a:r>
          </a:p>
          <a:p>
            <a:endParaRPr lang="en-US"/>
          </a:p>
          <a:p>
            <a:r>
              <a:rPr lang="en-US"/>
              <a:t>Fərq qısa şəkildə: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Post $post </a:t>
            </a:r>
            <a:r>
              <a:rPr lang="en-US"/>
              <a:t>→ Avtomatikdir: Laravel arxa planda </a:t>
            </a:r>
            <a:r>
              <a:rPr lang="en-US" b="1"/>
              <a:t>findOrFail() </a:t>
            </a:r>
            <a:r>
              <a:rPr lang="en-US"/>
              <a:t>edir, kod daha təmiz və təhlükəsizdir.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string $id + findOrFail() </a:t>
            </a:r>
            <a:r>
              <a:rPr lang="en-US"/>
              <a:t>→ Manualdır: Postu özün tapırsan, daha çox kod yazılır.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Route Model Binding type-safe, oxunaqlı və best practice sayılır.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Hər ikisi nəticə olaraq eyni işi görür, fərq idarəetmə üsulundadır.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B075C-ECB0-6C47-F8F2-A88F06FB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622"/>
            <a:ext cx="3174263" cy="1110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9C9BF-4101-3619-67BD-88C3F410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8983"/>
            <a:ext cx="3940560" cy="11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98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 olaraq URL yerində 1 yazanda birinci postu, 2 yazanda ikinci postu əldə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B4049-70F3-1255-7471-F4DF45DF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458"/>
            <a:ext cx="5934287" cy="4131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951B7-5B88-AD89-6940-CAD18033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999" y="2726459"/>
            <a:ext cx="5910644" cy="41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53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update() metodu </a:t>
            </a:r>
            <a:r>
              <a:rPr lang="az-Latn-AZ"/>
              <a:t>üçündə identifikatoru avtomatik işləməsi üçün `</a:t>
            </a:r>
            <a:r>
              <a:rPr lang="az-Latn-AZ" b="1">
                <a:solidFill>
                  <a:srgbClr val="C00000"/>
                </a:solidFill>
              </a:rPr>
              <a:t>Post </a:t>
            </a:r>
            <a:r>
              <a:rPr lang="en-US" b="1">
                <a:solidFill>
                  <a:srgbClr val="C00000"/>
                </a:solidFill>
              </a:rPr>
              <a:t>$post</a:t>
            </a:r>
            <a:r>
              <a:rPr lang="az-Latn-AZ"/>
              <a:t>`</a:t>
            </a:r>
            <a:r>
              <a:rPr lang="en-US"/>
              <a:t> </a:t>
            </a:r>
            <a:r>
              <a:rPr lang="az-Latn-AZ"/>
              <a:t>olaraq dəyişdirin. Bu və bunun kimi digər bütün metodlarda eyni qaydanı tətbiq edə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06260-F02D-EDED-0229-FC0F8F25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734"/>
            <a:ext cx="3566469" cy="1524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BFF07-421F-5930-2C7B-F0D21F3F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719" y="1561641"/>
            <a:ext cx="7628281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89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Silmək üçündə eyni qayda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FE1B6-0ED6-CB62-16CB-4046A8E0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452"/>
            <a:ext cx="6211940" cy="1781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74982-0198-9A0D-4575-73E9EC90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54" y="2575189"/>
            <a:ext cx="7689246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Niyə Stateless API daha üstündür? (Faydaları)</a:t>
            </a:r>
          </a:p>
          <a:p>
            <a:endParaRPr lang="en-US"/>
          </a:p>
          <a:p>
            <a:r>
              <a:rPr lang="en-US"/>
              <a:t>🔹 Scalability (Miqyaslana bilmə)</a:t>
            </a:r>
          </a:p>
          <a:p>
            <a:r>
              <a:rPr lang="en-US"/>
              <a:t>İstənilən server istənilən request-i emal edə bilər. Load balancer üçün idealdır.</a:t>
            </a:r>
          </a:p>
          <a:p>
            <a:endParaRPr lang="en-US"/>
          </a:p>
          <a:p>
            <a:r>
              <a:rPr lang="en-US"/>
              <a:t>🔹 Sadəlik (Simplicity)</a:t>
            </a:r>
          </a:p>
          <a:p>
            <a:r>
              <a:rPr lang="en-US"/>
              <a:t>Session yaratmaq, saxlamaq, silmək kimi əlavə yük yoxdur.</a:t>
            </a:r>
          </a:p>
          <a:p>
            <a:endParaRPr lang="en-US"/>
          </a:p>
          <a:p>
            <a:r>
              <a:rPr lang="en-US"/>
              <a:t>🔹 Caching (Keşləmə)</a:t>
            </a:r>
          </a:p>
          <a:p>
            <a:r>
              <a:rPr lang="en-US"/>
              <a:t>Eyni request eyni cavabı verdiyi üçün cavabları cache etmək daha asandır.</a:t>
            </a:r>
          </a:p>
          <a:p>
            <a:endParaRPr lang="en-US"/>
          </a:p>
          <a:p>
            <a:r>
              <a:rPr lang="en-US"/>
              <a:t>🔹 Etibarlılıq (Reliability)</a:t>
            </a:r>
          </a:p>
          <a:p>
            <a:r>
              <a:rPr lang="en-US"/>
              <a:t>Server restart olsa belə, heç bir session məlumatı itmir.</a:t>
            </a:r>
            <a:endParaRPr lang="az-Latn-AZ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572454-293D-A796-D196-BC0A4364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1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StorePostRequest</a:t>
            </a:r>
            <a:r>
              <a:rPr lang="en-US"/>
              <a:t> Form Request yaratmaq üçündür və məqsədi validation və authorization məntiqini controller-dən ayırmaqdır.</a:t>
            </a:r>
            <a:endParaRPr lang="az-Latn-AZ"/>
          </a:p>
          <a:p>
            <a:endParaRPr lang="en-US"/>
          </a:p>
          <a:p>
            <a:r>
              <a:rPr lang="en-US"/>
              <a:t>Bu faylda post yaratmaq üçün gələn dataların qaydalarını (rules) yazırsan.</a:t>
            </a:r>
            <a:endParaRPr lang="az-Latn-AZ"/>
          </a:p>
          <a:p>
            <a:endParaRPr lang="en-US"/>
          </a:p>
          <a:p>
            <a:r>
              <a:rPr lang="en-US"/>
              <a:t>Controller daha təmiz və oxunaqlı olur, təkrar validation azalır.</a:t>
            </a:r>
            <a:endParaRPr lang="az-Latn-AZ"/>
          </a:p>
          <a:p>
            <a:endParaRPr lang="en-US"/>
          </a:p>
          <a:p>
            <a:r>
              <a:rPr lang="en-US"/>
              <a:t>Laravel</a:t>
            </a:r>
            <a:r>
              <a:rPr lang="az-Latn-AZ"/>
              <a:t>,</a:t>
            </a:r>
            <a:r>
              <a:rPr lang="en-US"/>
              <a:t> request gələndə avtomatik bu qaydaları yoxlayır, səhv varsa 422 error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828CC-B374-1FB0-4AB4-4E0D42DE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923"/>
            <a:ext cx="12192000" cy="20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533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authorize() </a:t>
            </a:r>
            <a:r>
              <a:rPr lang="en-US"/>
              <a:t>metodu istifadəçinin bu request-i etməyə icazəsi varmı? sualını cavablandırır.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false</a:t>
            </a:r>
            <a:r>
              <a:rPr lang="en-US"/>
              <a:t> olsaydı, request avtomatik bloklanardı və controller-ə çatmazdı (403 Forbidden).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true</a:t>
            </a:r>
            <a:r>
              <a:rPr lang="en-US"/>
              <a:t> etdikdə isə deyirik ki, hamı bu əməliyyatı edə bilər. </a:t>
            </a:r>
            <a:endParaRPr lang="az-Latn-AZ"/>
          </a:p>
          <a:p>
            <a:endParaRPr lang="az-Latn-AZ"/>
          </a:p>
          <a:p>
            <a:r>
              <a:rPr lang="en-US"/>
              <a:t>İstifadəçi əsaslı icazə yoxlaması lazım olanda burada auth, role, policy yoxlanılır.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D8DE5-ACBF-8EAC-A0CF-973C1358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72" y="3160111"/>
            <a:ext cx="609652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17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rules() </a:t>
            </a:r>
            <a:r>
              <a:rPr lang="en-US"/>
              <a:t>metodu post yaradılarkən gələn dataların </a:t>
            </a:r>
            <a:r>
              <a:rPr lang="en-US" b="1"/>
              <a:t>mütləq, tip </a:t>
            </a:r>
            <a:r>
              <a:rPr lang="en-US"/>
              <a:t>və</a:t>
            </a:r>
            <a:r>
              <a:rPr lang="en-US" b="1"/>
              <a:t> minimum uzunluq </a:t>
            </a:r>
            <a:r>
              <a:rPr lang="en-US"/>
              <a:t>qaydalarını müəyyən edir.</a:t>
            </a:r>
            <a:endParaRPr lang="az-Latn-AZ"/>
          </a:p>
          <a:p>
            <a:endParaRPr lang="en-US"/>
          </a:p>
          <a:p>
            <a:r>
              <a:rPr lang="en-US" b="1"/>
              <a:t>StorePostRequest</a:t>
            </a:r>
            <a:r>
              <a:rPr lang="en-US"/>
              <a:t> </a:t>
            </a:r>
            <a:r>
              <a:rPr lang="az-Latn-AZ"/>
              <a:t>həmin sorğu, </a:t>
            </a:r>
            <a:r>
              <a:rPr lang="en-US"/>
              <a:t>controller-ə daxil olmadan əvvəl bu qaydaları avtomatik yoxlayır.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$request-&gt;validate</a:t>
            </a:r>
            <a:r>
              <a:rPr lang="en-US" b="1">
                <a:solidFill>
                  <a:srgbClr val="00B050"/>
                </a:solidFill>
              </a:rPr>
              <a:t>d</a:t>
            </a:r>
            <a:r>
              <a:rPr lang="en-US" b="1">
                <a:solidFill>
                  <a:srgbClr val="FF0000"/>
                </a:solidFill>
              </a:rPr>
              <a:t>() </a:t>
            </a:r>
            <a:r>
              <a:rPr lang="en-US"/>
              <a:t>yalnız keçərli (safe) datanı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2E709-FA8B-B77E-BFF2-611F3A83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1476231"/>
            <a:ext cx="7548880" cy="53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7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validation zamanı standart error mesajlarını özəl (custom) mesajlarla əvəz etmək üçün istifadə olunur.</a:t>
            </a:r>
            <a:endParaRPr lang="az-Latn-AZ"/>
          </a:p>
          <a:p>
            <a:endParaRPr lang="az-Latn-AZ"/>
          </a:p>
          <a:p>
            <a:r>
              <a:rPr lang="az-Latn-AZ"/>
              <a:t>Title –ı, silərək Send edin və xətanı mesajını görün.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DD9D4-0C46-13B4-F03F-93D63E9E3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76882"/>
            <a:ext cx="4330517" cy="5281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C4E7B-0D6C-E8F5-3971-DE7C48A0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36" y="1576882"/>
            <a:ext cx="7658764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16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yazı </a:t>
            </a:r>
            <a:r>
              <a:rPr lang="en-US" b="1"/>
              <a:t>title</a:t>
            </a:r>
            <a:r>
              <a:rPr lang="en-US"/>
              <a:t> sahəsi üçün </a:t>
            </a:r>
            <a:r>
              <a:rPr lang="en-US" b="1"/>
              <a:t>validation</a:t>
            </a:r>
            <a:r>
              <a:rPr lang="en-US"/>
              <a:t> </a:t>
            </a:r>
            <a:r>
              <a:rPr lang="en-US" b="1"/>
              <a:t>qaydalarına</a:t>
            </a:r>
            <a:r>
              <a:rPr lang="en-US"/>
              <a:t> uyğun xüsusi error mesajlarını təyin edir, </a:t>
            </a:r>
            <a:r>
              <a:rPr lang="en-US" b="1">
                <a:solidFill>
                  <a:srgbClr val="00B050"/>
                </a:solidFill>
              </a:rPr>
              <a:t>:min </a:t>
            </a:r>
            <a:r>
              <a:rPr lang="en-US"/>
              <a:t>isə Laravel tərəfindən avtomatik olaraq </a:t>
            </a:r>
            <a:r>
              <a:rPr lang="en-US" b="1"/>
              <a:t>min</a:t>
            </a:r>
            <a:r>
              <a:rPr lang="en-US"/>
              <a:t> qaydasında göstərilən rəqəmlə əvəz olunan dinamik dəyişəndir (məsələn, </a:t>
            </a:r>
            <a:r>
              <a:rPr lang="en-US" b="1"/>
              <a:t>min:2 → 2</a:t>
            </a:r>
            <a:r>
              <a:rPr lang="en-US"/>
              <a:t>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B5B85-8451-D43A-C8C0-CDE137BF1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04718"/>
            <a:ext cx="4204454" cy="4653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62BF7E-1DB5-55EC-34FE-07089434C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01" y="2204721"/>
            <a:ext cx="7813699" cy="46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62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'tags' =&gt; 'array' </a:t>
            </a:r>
            <a:r>
              <a:rPr lang="az-Latn-AZ"/>
              <a:t>— tags adlı input-un massiv (array) olmalı olduğunu yoxlayır.</a:t>
            </a:r>
          </a:p>
          <a:p>
            <a:endParaRPr lang="az-Latn-AZ"/>
          </a:p>
          <a:p>
            <a:r>
              <a:rPr lang="az-Latn-AZ" b="1"/>
              <a:t>'tags.*' =&gt; 'string|min:2' </a:t>
            </a:r>
            <a:r>
              <a:rPr lang="az-Latn-AZ"/>
              <a:t>— həmin massivdəki hər bir elementin (</a:t>
            </a:r>
            <a:r>
              <a:rPr lang="az-Latn-AZ" b="1"/>
              <a:t>*</a:t>
            </a:r>
            <a:r>
              <a:rPr lang="az-Latn-AZ"/>
              <a:t>) string tipində və minimum </a:t>
            </a:r>
            <a:r>
              <a:rPr lang="az-Latn-AZ" b="1"/>
              <a:t>2</a:t>
            </a:r>
            <a:r>
              <a:rPr lang="az-Latn-AZ"/>
              <a:t> simvol olmasını tələb edir.</a:t>
            </a:r>
          </a:p>
          <a:p>
            <a:endParaRPr lang="az-Latn-AZ"/>
          </a:p>
          <a:p>
            <a:r>
              <a:rPr lang="az-Latn-AZ"/>
              <a:t>Yəni </a:t>
            </a:r>
            <a:r>
              <a:rPr lang="az-Latn-AZ" b="1"/>
              <a:t>tags = ["php", "laravel"] </a:t>
            </a:r>
            <a:r>
              <a:rPr lang="az-Latn-AZ"/>
              <a:t>keçərlidir, </a:t>
            </a:r>
            <a:r>
              <a:rPr lang="az-Latn-AZ" b="1"/>
              <a:t>tags = "php" </a:t>
            </a:r>
            <a:r>
              <a:rPr lang="az-Latn-AZ"/>
              <a:t>və ya </a:t>
            </a:r>
            <a:r>
              <a:rPr lang="az-Latn-AZ" b="1"/>
              <a:t>["p"] </a:t>
            </a:r>
            <a:r>
              <a:rPr lang="az-Latn-AZ"/>
              <a:t>isə yanlışdır.</a:t>
            </a:r>
          </a:p>
          <a:p>
            <a:endParaRPr lang="az-Latn-AZ"/>
          </a:p>
          <a:p>
            <a:endParaRPr lang="az-Latn-AZ"/>
          </a:p>
          <a:p>
            <a:r>
              <a:rPr lang="az-Latn-AZ" b="1">
                <a:highlight>
                  <a:srgbClr val="FFFF00"/>
                </a:highlight>
              </a:rPr>
              <a:t>QEYD</a:t>
            </a:r>
            <a:r>
              <a:rPr lang="az-Latn-AZ"/>
              <a:t>: düzü bizdə hal-hazırda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tags</a:t>
            </a:r>
            <a:r>
              <a:rPr lang="az-Latn-AZ"/>
              <a:t> adlı </a:t>
            </a:r>
            <a:r>
              <a:rPr lang="az-Latn-AZ" b="1"/>
              <a:t>sütun</a:t>
            </a:r>
            <a:r>
              <a:rPr lang="az-Latn-AZ"/>
              <a:t> yoxdur. Ona görə </a:t>
            </a:r>
            <a:r>
              <a:rPr lang="az-Latn-AZ" b="1"/>
              <a:t>Send</a:t>
            </a:r>
            <a:r>
              <a:rPr lang="az-Latn-AZ"/>
              <a:t> dedikdə xəta alarıq. Ancaq validate hissəsini şərti olaraq göstərirəm ki, yəni bu cür etmək mümkündür.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078C5-119A-46BE-7C8C-150E670F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90199"/>
            <a:ext cx="3474720" cy="3957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CC39F-33D2-CAFC-2C65-7D963391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945" y="2890199"/>
            <a:ext cx="6118054" cy="39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89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PostResource</a:t>
            </a:r>
            <a:r>
              <a:rPr lang="en-US"/>
              <a:t> API response-ları standartlaşdırmaq və nəzarət etmək üçün istifadə olunur. Modelin bütün sahələrini deyil, yalnız istədiyin field-ləri client-ə göndərməyə imkan verir. Response formatını mərkəzləşdirilmiş şəkildə idarə edirsən (rename, əlavə data və s.).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A3E0B-64F3-D50E-0D70-0B6A11DE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827"/>
            <a:ext cx="12283440" cy="20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306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 </a:t>
            </a:r>
            <a:r>
              <a:rPr lang="en-US" b="1"/>
              <a:t>Post</a:t>
            </a:r>
            <a:r>
              <a:rPr lang="en-US"/>
              <a:t> modellərinin kolleksiyasını </a:t>
            </a:r>
            <a:r>
              <a:rPr lang="en-US" b="1"/>
              <a:t>PostResource</a:t>
            </a:r>
            <a:r>
              <a:rPr lang="en-US"/>
              <a:t> vasitəsilə transform edib API response kimi qaytarır. Yəni hər Post obyekti resource formatına salınır və vahid, təmiz JSON struktur əldə olunur.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C73E2-2380-32EA-0F6D-4EB2091F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780" y="646330"/>
            <a:ext cx="5325219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53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Bu metod </a:t>
            </a:r>
            <a:r>
              <a:rPr lang="en-US" sz="1600" b="1"/>
              <a:t>Post</a:t>
            </a:r>
            <a:r>
              <a:rPr lang="en-US" sz="1600"/>
              <a:t> modelinin hansı </a:t>
            </a:r>
            <a:r>
              <a:rPr lang="en-US" sz="1600" b="1"/>
              <a:t>User</a:t>
            </a:r>
            <a:r>
              <a:rPr lang="en-US" sz="1600"/>
              <a:t>-ə aid olduğunu bildirən Eloquent relationship-dir.</a:t>
            </a:r>
            <a:r>
              <a:rPr lang="az-Latn-AZ" sz="1600"/>
              <a:t> </a:t>
            </a:r>
          </a:p>
          <a:p>
            <a:endParaRPr lang="az-Latn-AZ" sz="1600"/>
          </a:p>
          <a:p>
            <a:r>
              <a:rPr lang="en-US" sz="1600" b="1"/>
              <a:t>belongsTo(User::class, 'author_id')</a:t>
            </a:r>
            <a:r>
              <a:rPr lang="en-US" sz="1600"/>
              <a:t> deyir ki, hər </a:t>
            </a:r>
            <a:r>
              <a:rPr lang="en-US" sz="1600" b="1"/>
              <a:t>post</a:t>
            </a:r>
            <a:r>
              <a:rPr lang="az-Latn-AZ" sz="1600" b="1"/>
              <a:t>,</a:t>
            </a:r>
            <a:r>
              <a:rPr lang="en-US" sz="1600" b="1"/>
              <a:t> author_id foreign key </a:t>
            </a:r>
            <a:r>
              <a:rPr lang="en-US" sz="1600"/>
              <a:t>vasitəsilə bir istifadəçiyə bağlıdır və </a:t>
            </a:r>
            <a:r>
              <a:rPr lang="en-US" sz="1600" b="1"/>
              <a:t>$post-&gt;</a:t>
            </a:r>
            <a:r>
              <a:rPr lang="az-Latn-AZ" sz="1600" b="1"/>
              <a:t>author</a:t>
            </a:r>
            <a:r>
              <a:rPr lang="en-US" sz="1600" b="1"/>
              <a:t> </a:t>
            </a:r>
            <a:r>
              <a:rPr lang="en-US" sz="1600"/>
              <a:t>ilə müəllifi əldə etmək mümkündür.</a:t>
            </a:r>
            <a:endParaRPr lang="ru-RU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0367A-7100-E555-1607-70BA9AE8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51" y="1580990"/>
            <a:ext cx="6675698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302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</a:t>
            </a:r>
            <a:r>
              <a:rPr lang="en-US" b="1"/>
              <a:t>User</a:t>
            </a:r>
            <a:r>
              <a:rPr lang="en-US"/>
              <a:t> ilə </a:t>
            </a:r>
            <a:r>
              <a:rPr lang="en-US" b="1"/>
              <a:t>Post</a:t>
            </a:r>
            <a:r>
              <a:rPr lang="en-US"/>
              <a:t> arasında one-to-many əlaqəni təyin edir.</a:t>
            </a:r>
            <a:endParaRPr lang="az-Latn-AZ"/>
          </a:p>
          <a:p>
            <a:endParaRPr lang="en-US"/>
          </a:p>
          <a:p>
            <a:r>
              <a:rPr lang="en-US" b="1"/>
              <a:t>hasMany(Post::class, 'author_id') </a:t>
            </a:r>
            <a:r>
              <a:rPr lang="en-US"/>
              <a:t>deyir ki, bir user-in bir neçə </a:t>
            </a:r>
            <a:r>
              <a:rPr lang="en-US" b="1"/>
              <a:t>postu</a:t>
            </a:r>
            <a:r>
              <a:rPr lang="en-US"/>
              <a:t> ola bilər və onlar </a:t>
            </a:r>
            <a:r>
              <a:rPr lang="en-US" b="1"/>
              <a:t>posts</a:t>
            </a:r>
            <a:r>
              <a:rPr lang="en-US"/>
              <a:t> cədvəlində </a:t>
            </a:r>
            <a:r>
              <a:rPr lang="en-US" b="1"/>
              <a:t>author_id </a:t>
            </a:r>
            <a:r>
              <a:rPr lang="en-US"/>
              <a:t>ilə saxlanılır.</a:t>
            </a:r>
            <a:endParaRPr lang="az-Latn-AZ"/>
          </a:p>
          <a:p>
            <a:endParaRPr lang="en-US"/>
          </a:p>
          <a:p>
            <a:r>
              <a:rPr lang="en-US"/>
              <a:t>Nəticədə </a:t>
            </a:r>
            <a:r>
              <a:rPr lang="en-US" b="1"/>
              <a:t>$user-&gt;posts </a:t>
            </a:r>
            <a:r>
              <a:rPr lang="en-US"/>
              <a:t>yazaraq həmin istifadəçiyə aid bütün postları əldə edirsən.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B6FE2-C36B-F94D-E8E1-CBE13DFD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267" y="1973157"/>
            <a:ext cx="6614733" cy="4884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59A66-46CC-E817-4C16-D3F58C699E6C}"/>
              </a:ext>
            </a:extLst>
          </p:cNvPr>
          <p:cNvSpPr txBox="1"/>
          <p:nvPr/>
        </p:nvSpPr>
        <p:spPr>
          <a:xfrm>
            <a:off x="0" y="4954466"/>
            <a:ext cx="5602667" cy="190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/>
              <a:t>HasMany</a:t>
            </a:r>
            <a:r>
              <a:rPr lang="ru-RU" sz="1600"/>
              <a:t> return type hint-dir və bildirir ki, bu metod</a:t>
            </a:r>
            <a:r>
              <a:rPr lang="az-Latn-AZ" sz="1600"/>
              <a:t>,</a:t>
            </a:r>
            <a:r>
              <a:rPr lang="ru-RU" sz="1600"/>
              <a:t> </a:t>
            </a:r>
            <a:r>
              <a:rPr lang="ru-RU" sz="1600" b="1"/>
              <a:t>Eloquent HasMany relationship</a:t>
            </a:r>
            <a:r>
              <a:rPr lang="ru-RU" sz="1600"/>
              <a:t> qaytarır. Yəni </a:t>
            </a:r>
            <a:r>
              <a:rPr lang="ru-RU" sz="1600" b="1"/>
              <a:t>$user-&gt;posts </a:t>
            </a:r>
            <a:r>
              <a:rPr lang="ru-RU" sz="1600"/>
              <a:t>çağırdıqda nəticə </a:t>
            </a:r>
            <a:r>
              <a:rPr lang="ru-RU" sz="1600" b="1"/>
              <a:t>Post</a:t>
            </a:r>
            <a:r>
              <a:rPr lang="ru-RU" sz="1600"/>
              <a:t> modelindən ibarət kolleksiya olacaq. Type hint istifadə etmək IDE-də autocompletion və kod oxunaqlığını artırır.</a:t>
            </a:r>
          </a:p>
        </p:txBody>
      </p:sp>
    </p:spTree>
    <p:extLst>
      <p:ext uri="{BB962C8B-B14F-4D97-AF65-F5344CB8AC3E}">
        <p14:creationId xmlns:p14="http://schemas.microsoft.com/office/powerpoint/2010/main" val="301137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 endpoint-i çirkləndirmədən (yeni URL-lər yaratmadan) məlumatı idarə etmək üçün query parameter-lərdən istifadə edirik.</a:t>
            </a:r>
            <a:endParaRPr lang="az-Latn-AZ"/>
          </a:p>
          <a:p>
            <a:endParaRPr lang="az-Latn-AZ"/>
          </a:p>
          <a:p>
            <a:r>
              <a:rPr lang="en-US" b="1"/>
              <a:t>Pagination (Səhifələmə)</a:t>
            </a:r>
            <a:r>
              <a:rPr lang="az-Latn-AZ" b="1"/>
              <a:t> </a:t>
            </a:r>
            <a:r>
              <a:rPr lang="en-US" b="1"/>
              <a:t>Problem</a:t>
            </a:r>
            <a:r>
              <a:rPr lang="az-Latn-AZ" b="1"/>
              <a:t>i</a:t>
            </a:r>
            <a:r>
              <a:rPr lang="en-US" b="1"/>
              <a:t>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Minlərlə məlumatı bir dəfə göndərmək</a:t>
            </a:r>
            <a:r>
              <a:rPr lang="az-Latn-AZ"/>
              <a:t> həm </a:t>
            </a:r>
            <a:r>
              <a:rPr lang="en-US"/>
              <a:t>yavaşdır</a:t>
            </a:r>
            <a:r>
              <a:rPr lang="az-Latn-AZ"/>
              <a:t> həmdə </a:t>
            </a:r>
            <a:r>
              <a:rPr lang="en-US"/>
              <a:t>interneti yükləyir</a:t>
            </a:r>
            <a:r>
              <a:rPr lang="az-Latn-AZ"/>
              <a:t>.</a:t>
            </a:r>
            <a:br>
              <a:rPr lang="az-Latn-AZ"/>
            </a:br>
            <a:endParaRPr lang="en-US"/>
          </a:p>
          <a:p>
            <a:r>
              <a:rPr lang="en-US" b="1"/>
              <a:t>Həll: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Məlumatı hissə-hissə göndəririk.</a:t>
            </a:r>
            <a:r>
              <a:rPr lang="az-Latn-AZ"/>
              <a:t> Məsələn</a:t>
            </a:r>
            <a:r>
              <a:rPr lang="en-US"/>
              <a:t>: </a:t>
            </a:r>
            <a:r>
              <a:rPr lang="en-US" b="1" i="1"/>
              <a:t>/api/posts?page=2&amp;per_page=10</a:t>
            </a:r>
            <a:endParaRPr lang="az-Latn-AZ" b="1" i="1"/>
          </a:p>
          <a:p>
            <a:endParaRPr lang="az-Latn-AZ"/>
          </a:p>
          <a:p>
            <a:r>
              <a:rPr lang="en-US" b="1"/>
              <a:t>Mənası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page=2 </a:t>
            </a:r>
            <a:r>
              <a:rPr lang="en-US"/>
              <a:t>→ 2-ci səhifə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per_page=10 </a:t>
            </a:r>
            <a:r>
              <a:rPr lang="en-US"/>
              <a:t>→ hər səhifədə 10 məlumat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A4F28-5A84-56A1-3E51-3A94899A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63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</a:t>
            </a:r>
            <a:r>
              <a:rPr lang="en-US" b="1"/>
              <a:t>toArray() </a:t>
            </a:r>
            <a:r>
              <a:rPr lang="en-US"/>
              <a:t>metodu </a:t>
            </a:r>
            <a:r>
              <a:rPr lang="en-US" b="1"/>
              <a:t>PostResource</a:t>
            </a:r>
            <a:r>
              <a:rPr lang="en-US"/>
              <a:t>-un </a:t>
            </a:r>
            <a:r>
              <a:rPr lang="en-US" b="1"/>
              <a:t>JSON response </a:t>
            </a:r>
            <a:r>
              <a:rPr lang="en-US"/>
              <a:t>formatını müəyyən edir.</a:t>
            </a:r>
          </a:p>
          <a:p>
            <a:endParaRPr lang="en-US"/>
          </a:p>
          <a:p>
            <a:r>
              <a:rPr lang="en-US" b="1"/>
              <a:t>$this-&gt;id, $this-&gt;title, $this-&gt;body </a:t>
            </a:r>
            <a:r>
              <a:rPr lang="en-US"/>
              <a:t>postun əsas məlumatları.</a:t>
            </a:r>
          </a:p>
          <a:p>
            <a:endParaRPr lang="en-US"/>
          </a:p>
          <a:p>
            <a:r>
              <a:rPr lang="en-US" b="1"/>
              <a:t>created_at </a:t>
            </a:r>
            <a:r>
              <a:rPr lang="en-US"/>
              <a:t>və </a:t>
            </a:r>
            <a:r>
              <a:rPr lang="en-US" b="1"/>
              <a:t>updated_at </a:t>
            </a:r>
            <a:r>
              <a:rPr lang="az-Latn-AZ"/>
              <a:t>isə</a:t>
            </a:r>
            <a:r>
              <a:rPr lang="en-US"/>
              <a:t> datetime formatı </a:t>
            </a:r>
            <a:r>
              <a:rPr lang="en-US" b="1"/>
              <a:t>Y-m-d H:i:s</a:t>
            </a:r>
            <a:r>
              <a:rPr lang="en-US"/>
              <a:t> şəklində çevrilir.</a:t>
            </a:r>
          </a:p>
          <a:p>
            <a:endParaRPr lang="en-US"/>
          </a:p>
          <a:p>
            <a:r>
              <a:rPr lang="en-US" b="1"/>
              <a:t>'author' =&gt; [...] </a:t>
            </a:r>
            <a:r>
              <a:rPr lang="az-Latn-AZ" b="1"/>
              <a:t> </a:t>
            </a:r>
            <a:r>
              <a:rPr lang="az-Latn-AZ"/>
              <a:t>isə</a:t>
            </a:r>
            <a:r>
              <a:rPr lang="en-US"/>
              <a:t> postun müəllifi haqqında nested məlumat, </a:t>
            </a:r>
            <a:r>
              <a:rPr lang="en-US" b="1"/>
              <a:t>$this-&gt;author belongsTo relationship </a:t>
            </a:r>
            <a:r>
              <a:rPr lang="en-US"/>
              <a:t>ilə gətirilir.</a:t>
            </a:r>
          </a:p>
          <a:p>
            <a:endParaRPr lang="en-US"/>
          </a:p>
          <a:p>
            <a:r>
              <a:rPr lang="en-US"/>
              <a:t>Nəticədə API-yə göndərilən JSON</a:t>
            </a:r>
            <a:r>
              <a:rPr lang="az-Latn-AZ"/>
              <a:t>,  </a:t>
            </a:r>
            <a:r>
              <a:rPr lang="en-US"/>
              <a:t> standart, təmiz və client üçün oxunaqlı olur.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F9CA8-B150-2B1A-D20F-5A070E7A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66" y="2585322"/>
            <a:ext cx="6700334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602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ABF43-123A-6737-1957-C49CB2DB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290"/>
            <a:ext cx="12192000" cy="55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84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User üçün bir UserResource faylı yaradırıq.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B17BF-C7BB-4B6F-DD3E-10CA32E6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74" y="2754571"/>
            <a:ext cx="7986452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605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'author' =&gt; new UserResource($this-&gt;author) </a:t>
            </a:r>
            <a:r>
              <a:rPr lang="en-US" sz="1600"/>
              <a:t>hissəsi deyir ki, </a:t>
            </a:r>
            <a:r>
              <a:rPr lang="en-US" sz="1600" b="1"/>
              <a:t>Post</a:t>
            </a:r>
            <a:r>
              <a:rPr lang="en-US" sz="1600"/>
              <a:t>-un müəllifini (author) </a:t>
            </a:r>
            <a:r>
              <a:rPr lang="en-US" sz="1600" b="1"/>
              <a:t>UserResource</a:t>
            </a:r>
            <a:r>
              <a:rPr lang="en-US" sz="1600"/>
              <a:t> vasitəsilə formatla.</a:t>
            </a:r>
          </a:p>
          <a:p>
            <a:endParaRPr lang="en-US" sz="1600"/>
          </a:p>
          <a:p>
            <a:r>
              <a:rPr lang="en-US" sz="1600" b="1"/>
              <a:t>$this-&gt;author → Post </a:t>
            </a:r>
            <a:r>
              <a:rPr lang="en-US" sz="1600"/>
              <a:t>modelindəki </a:t>
            </a:r>
            <a:r>
              <a:rPr lang="en-US" sz="1600" b="1"/>
              <a:t>belongsTo(User::class, 'author_id') </a:t>
            </a:r>
            <a:r>
              <a:rPr lang="en-US" sz="1600"/>
              <a:t>əlaqəsidir, yəni müəllifin </a:t>
            </a:r>
            <a:r>
              <a:rPr lang="en-US" sz="1600" b="1"/>
              <a:t>User</a:t>
            </a:r>
            <a:r>
              <a:rPr lang="en-US" sz="1600"/>
              <a:t> modeli.</a:t>
            </a:r>
          </a:p>
          <a:p>
            <a:endParaRPr lang="en-US" sz="1600"/>
          </a:p>
          <a:p>
            <a:r>
              <a:rPr lang="en-US" sz="1600" b="1"/>
              <a:t>new UserResource($this-&gt;author) </a:t>
            </a:r>
            <a:r>
              <a:rPr lang="en-US" sz="1600"/>
              <a:t>→ həmin </a:t>
            </a:r>
            <a:r>
              <a:rPr lang="en-US" sz="1600" b="1"/>
              <a:t>User</a:t>
            </a:r>
            <a:r>
              <a:rPr lang="en-US" sz="1600"/>
              <a:t> modelini </a:t>
            </a:r>
            <a:r>
              <a:rPr lang="en-US" sz="1600" b="1"/>
              <a:t>UserResource</a:t>
            </a:r>
            <a:r>
              <a:rPr lang="en-US" sz="1600"/>
              <a:t>-un </a:t>
            </a:r>
            <a:r>
              <a:rPr lang="en-US" sz="1600" b="1"/>
              <a:t>toArray() </a:t>
            </a:r>
            <a:r>
              <a:rPr lang="en-US" sz="1600"/>
              <a:t>metodundan keçirdir</a:t>
            </a:r>
            <a:r>
              <a:rPr lang="az-Latn-AZ" sz="1600"/>
              <a:t> və </a:t>
            </a:r>
            <a:r>
              <a:rPr lang="en-US" sz="1600"/>
              <a:t>yalnız </a:t>
            </a:r>
            <a:r>
              <a:rPr lang="en-US" sz="1600" b="1"/>
              <a:t>id</a:t>
            </a:r>
            <a:r>
              <a:rPr lang="en-US" sz="1600"/>
              <a:t>, </a:t>
            </a:r>
            <a:r>
              <a:rPr lang="en-US" sz="1600" b="1"/>
              <a:t>name</a:t>
            </a:r>
            <a:r>
              <a:rPr lang="en-US" sz="1600"/>
              <a:t>, </a:t>
            </a:r>
            <a:r>
              <a:rPr lang="en-US" sz="1600" b="1"/>
              <a:t>email</a:t>
            </a:r>
            <a:r>
              <a:rPr lang="en-US" sz="1600"/>
              <a:t> sahələrini JSON-a daxil edir.</a:t>
            </a:r>
          </a:p>
          <a:p>
            <a:endParaRPr lang="en-US" sz="1600"/>
          </a:p>
          <a:p>
            <a:r>
              <a:rPr lang="en-US" sz="1600"/>
              <a:t>Nəticədə </a:t>
            </a:r>
            <a:r>
              <a:rPr lang="en-US" sz="1600" b="1"/>
              <a:t>PostResource</a:t>
            </a:r>
            <a:r>
              <a:rPr lang="en-US" sz="1600"/>
              <a:t> </a:t>
            </a:r>
            <a:r>
              <a:rPr lang="en-US" sz="1600" b="1"/>
              <a:t>JSON</a:t>
            </a:r>
            <a:r>
              <a:rPr lang="en-US" sz="1600"/>
              <a:t>-u</a:t>
            </a:r>
            <a:r>
              <a:rPr lang="az-Latn-AZ" sz="1600"/>
              <a:t>,</a:t>
            </a:r>
            <a:r>
              <a:rPr lang="en-US" sz="1600"/>
              <a:t> nested </a:t>
            </a:r>
            <a:r>
              <a:rPr lang="az-Latn-AZ" sz="1600"/>
              <a:t>bir forma alır və</a:t>
            </a:r>
            <a:r>
              <a:rPr lang="en-US" sz="1600"/>
              <a:t> </a:t>
            </a:r>
            <a:r>
              <a:rPr lang="en-US" sz="1600" i="1" u="sng"/>
              <a:t>postun məlumatları + müəllif məlumatları</a:t>
            </a:r>
            <a:r>
              <a:rPr lang="en-US" sz="1600" i="1"/>
              <a:t> </a:t>
            </a:r>
            <a:r>
              <a:rPr lang="en-US" sz="1600"/>
              <a:t>standart və eyni formatda client-ə göndərilir.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0E8E3-D770-7220-B935-CA30C9D7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89"/>
          <a:stretch/>
        </p:blipFill>
        <p:spPr>
          <a:xfrm>
            <a:off x="5029200" y="3036728"/>
            <a:ext cx="7162800" cy="3821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9E5C8-58AF-6CBF-C533-F5BEAD4513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74"/>
          <a:stretch/>
        </p:blipFill>
        <p:spPr>
          <a:xfrm>
            <a:off x="0" y="3036728"/>
            <a:ext cx="4890877" cy="38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02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44F91-23F8-D046-DA54-C0644657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508" y="0"/>
            <a:ext cx="8060492" cy="68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56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show( ) </a:t>
            </a:r>
            <a:r>
              <a:rPr lang="az-Latn-AZ"/>
              <a:t>üçündə eyni qaydanı tətbiq edin.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EBE9A-2D93-D508-8A13-8EBF8DD33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360"/>
            <a:ext cx="4498480" cy="5628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EC74B-DF7E-012A-8F85-2D63D334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864774"/>
            <a:ext cx="7536833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77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update( ) üçündə.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17CD4-7835-708D-C43B-55001FAA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37" y="304232"/>
            <a:ext cx="4191363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508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10160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new PostResource($post) </a:t>
            </a:r>
            <a:r>
              <a:rPr lang="en-US" sz="1400"/>
              <a:t>hissəsi deyir ki, yaradılan </a:t>
            </a:r>
            <a:r>
              <a:rPr lang="en-US" sz="1400" b="1"/>
              <a:t>$post </a:t>
            </a:r>
            <a:r>
              <a:rPr lang="en-US" sz="1400"/>
              <a:t>modelini </a:t>
            </a:r>
            <a:r>
              <a:rPr lang="en-US" sz="1400" b="1"/>
              <a:t>PostResource</a:t>
            </a:r>
            <a:r>
              <a:rPr lang="en-US" sz="1400"/>
              <a:t> vasitəsilə </a:t>
            </a:r>
            <a:r>
              <a:rPr lang="en-US" sz="1400" b="1"/>
              <a:t>JSON</a:t>
            </a:r>
            <a:r>
              <a:rPr lang="en-US" sz="1400"/>
              <a:t> formatına çevir.</a:t>
            </a:r>
            <a:endParaRPr lang="az-Latn-AZ" sz="1400"/>
          </a:p>
          <a:p>
            <a:endParaRPr lang="az-Latn-AZ" sz="1400"/>
          </a:p>
          <a:p>
            <a:r>
              <a:rPr lang="en-US" sz="1400" b="1"/>
              <a:t>PostResource</a:t>
            </a:r>
            <a:r>
              <a:rPr lang="en-US" sz="1400"/>
              <a:t> → </a:t>
            </a:r>
            <a:r>
              <a:rPr lang="az-Latn-AZ" sz="1400"/>
              <a:t>avtomatik olaraq </a:t>
            </a:r>
            <a:r>
              <a:rPr lang="en-US" sz="1400"/>
              <a:t>modelin </a:t>
            </a:r>
            <a:r>
              <a:rPr lang="en-US" sz="1400" b="1"/>
              <a:t>toArray()</a:t>
            </a:r>
            <a:r>
              <a:rPr lang="en-US" sz="1400"/>
              <a:t> metodunu işə salır və </a:t>
            </a:r>
            <a:r>
              <a:rPr lang="en-US" sz="1400" b="1"/>
              <a:t>JSON</a:t>
            </a:r>
            <a:r>
              <a:rPr lang="en-US" sz="1400"/>
              <a:t>-a yalnız </a:t>
            </a:r>
            <a:r>
              <a:rPr lang="en-US" sz="1400" i="1"/>
              <a:t>təyin olunmuş sahələri </a:t>
            </a:r>
            <a:r>
              <a:rPr lang="en-US" sz="1400"/>
              <a:t>və </a:t>
            </a:r>
            <a:r>
              <a:rPr lang="en-US" sz="1400" i="1"/>
              <a:t>nested</a:t>
            </a:r>
            <a:r>
              <a:rPr lang="en-US" sz="1400"/>
              <a:t> </a:t>
            </a:r>
            <a:r>
              <a:rPr lang="en-US" sz="1400" i="1"/>
              <a:t>author</a:t>
            </a:r>
            <a:r>
              <a:rPr lang="en-US" sz="1400"/>
              <a:t> məlumatını daxil edir.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EAA27-17A7-CAB2-2840-5249244C0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707"/>
            <a:ext cx="4119811" cy="5809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67C04-3481-CFF1-F7D9-5844F218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232336"/>
            <a:ext cx="7536833" cy="4633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EB44D-734D-86F8-B89B-ADA1705B16FA}"/>
              </a:ext>
            </a:extLst>
          </p:cNvPr>
          <p:cNvSpPr txBox="1"/>
          <p:nvPr/>
        </p:nvSpPr>
        <p:spPr>
          <a:xfrm>
            <a:off x="4655167" y="1674614"/>
            <a:ext cx="7536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Ancaq elə ola bilər ki, yeni məlumat əlavə edən zaman </a:t>
            </a:r>
            <a:r>
              <a:rPr lang="az-Latn-AZ" sz="1400" b="1" i="1">
                <a:solidFill>
                  <a:srgbClr val="0070C0"/>
                </a:solidFill>
              </a:rPr>
              <a:t>nested author </a:t>
            </a:r>
            <a:r>
              <a:rPr lang="az-Latn-AZ" sz="1400"/>
              <a:t>məlumatlarını görmək istəməyək. Hal-hazırda həmin məlumatlar PostResource –dan avtomatik olaraq gəlir.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554204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Bunun üçün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edə bilərik.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'author' =&gt; new UserResource($this-&gt;whenLoaded('author')) </a:t>
            </a:r>
            <a:r>
              <a:rPr lang="en-US" sz="1600"/>
              <a:t>yazısı deyir ki, </a:t>
            </a:r>
            <a:r>
              <a:rPr lang="en-US" sz="1600" b="1"/>
              <a:t>author</a:t>
            </a:r>
            <a:r>
              <a:rPr lang="en-US" sz="1600"/>
              <a:t> məlumatını yalnız</a:t>
            </a:r>
            <a:r>
              <a:rPr lang="az-Latn-AZ" sz="1600"/>
              <a:t>,</a:t>
            </a:r>
            <a:r>
              <a:rPr lang="en-US" sz="1600"/>
              <a:t> relationship (author) əvvəlcədən load edilibsə (eager loaded) JSON-a daxil et.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Bu yanaşma istəyə görə nested məlumat göstərmək və lazımsız yükdən qaçmaq üçündür.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Beləliklə, </a:t>
            </a:r>
            <a:r>
              <a:rPr lang="en-US" sz="1600" b="1">
                <a:solidFill>
                  <a:srgbClr val="00B050"/>
                </a:solidFill>
              </a:rPr>
              <a:t>store</a:t>
            </a:r>
            <a:r>
              <a:rPr lang="en-US" sz="1600"/>
              <a:t> əməliyyatında müəllif məlumatını göstərmək istəmirsənsə, sadəcə author-</a:t>
            </a:r>
            <a:r>
              <a:rPr lang="az-Latn-AZ" sz="1600"/>
              <a:t>u</a:t>
            </a:r>
            <a:r>
              <a:rPr lang="en-US" sz="1600"/>
              <a:t> load etməzsən və JSON-da görünməz.</a:t>
            </a:r>
            <a:endParaRPr lang="ru-RU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598E8-A4A8-4AAB-F9CB-8E1F92855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63" y="2486490"/>
            <a:ext cx="7552074" cy="39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371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384908" cy="3380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Ancaq bu səfərdə,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etdiyimiz üçün, </a:t>
            </a:r>
            <a:r>
              <a:rPr lang="az-Latn-AZ" sz="1600" b="1"/>
              <a:t>index() </a:t>
            </a:r>
            <a:r>
              <a:rPr lang="az-Latn-AZ" sz="1600"/>
              <a:t>metodu </a:t>
            </a:r>
            <a:r>
              <a:rPr lang="az-Latn-AZ" sz="1600" b="1"/>
              <a:t>author</a:t>
            </a:r>
            <a:r>
              <a:rPr lang="az-Latn-AZ" sz="1600"/>
              <a:t> məlumatlarını göstərmir. 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Bunun səbəbi isə </a:t>
            </a:r>
            <a:r>
              <a:rPr lang="az-Latn-AZ" sz="1600" b="1"/>
              <a:t>$this-&gt;whenLoaded('author') </a:t>
            </a:r>
            <a:r>
              <a:rPr lang="az-Latn-AZ" sz="1600"/>
              <a:t>→ əgər </a:t>
            </a:r>
            <a:r>
              <a:rPr lang="az-Latn-AZ" sz="1600" b="1">
                <a:solidFill>
                  <a:srgbClr val="FF0000"/>
                </a:solidFill>
              </a:rPr>
              <a:t>$post-&gt;load('author') </a:t>
            </a:r>
            <a:r>
              <a:rPr lang="az-Latn-AZ" sz="1600"/>
              <a:t>və ya </a:t>
            </a:r>
            <a:r>
              <a:rPr lang="az-Latn-AZ" sz="1600" b="1">
                <a:solidFill>
                  <a:srgbClr val="FF0000"/>
                </a:solidFill>
              </a:rPr>
              <a:t>with('author') </a:t>
            </a:r>
            <a:r>
              <a:rPr lang="az-Latn-AZ" sz="1600"/>
              <a:t>çağırılıbsa, author JSON-a əlavə olunur, yoxsa heç bir şey gəlmir.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Növbəti slaydda əlavə edək...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BED02-FA6A-FCD7-C94A-53936834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908" y="0"/>
            <a:ext cx="6807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75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2602</TotalTime>
  <Words>4205</Words>
  <Application>Microsoft Office PowerPoint</Application>
  <PresentationFormat>Widescreen</PresentationFormat>
  <Paragraphs>592</Paragraphs>
  <Slides>146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1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129</cp:revision>
  <dcterms:created xsi:type="dcterms:W3CDTF">2026-01-16T14:58:09Z</dcterms:created>
  <dcterms:modified xsi:type="dcterms:W3CDTF">2026-01-18T13:52:20Z</dcterms:modified>
</cp:coreProperties>
</file>